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76" r:id="rId2"/>
    <p:sldId id="282" r:id="rId3"/>
    <p:sldId id="257" r:id="rId4"/>
    <p:sldId id="258" r:id="rId5"/>
    <p:sldId id="259" r:id="rId6"/>
    <p:sldId id="260" r:id="rId7"/>
    <p:sldId id="261" r:id="rId8"/>
    <p:sldId id="266" r:id="rId9"/>
    <p:sldId id="265" r:id="rId10"/>
    <p:sldId id="262" r:id="rId11"/>
    <p:sldId id="264" r:id="rId12"/>
    <p:sldId id="280" r:id="rId13"/>
    <p:sldId id="274" r:id="rId14"/>
    <p:sldId id="278" r:id="rId15"/>
    <p:sldId id="285" r:id="rId16"/>
    <p:sldId id="267" r:id="rId17"/>
    <p:sldId id="286" r:id="rId18"/>
    <p:sldId id="275" r:id="rId19"/>
  </p:sldIdLst>
  <p:sldSz cx="9144000" cy="6858000" type="screen4x3"/>
  <p:notesSz cx="6669088" cy="9926638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íðuhaussstaðgengill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3" name="Dagsetningarstaðgengill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466AB8-0D54-4C79-8EBA-69840A0558AC}" type="datetimeFigureOut">
              <a:rPr lang="is-IS" smtClean="0"/>
              <a:t>12.1.2016</a:t>
            </a:fld>
            <a:endParaRPr lang="is-IS"/>
          </a:p>
        </p:txBody>
      </p:sp>
      <p:sp>
        <p:nvSpPr>
          <p:cNvPr id="4" name="Síðufótarstaðgengill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5" name="Skyggnunúmersstaðgengill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0E579E-29B6-4CFA-9DB3-FA5E30329C5B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6780380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íðuhaussstaðgengill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3" name="Dagsetningarstaðgengill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5656EE-A62E-491F-B03E-3A6BCDDB3166}" type="datetimeFigureOut">
              <a:rPr lang="is-IS" smtClean="0"/>
              <a:t>12.1.2016</a:t>
            </a:fld>
            <a:endParaRPr lang="is-IS"/>
          </a:p>
        </p:txBody>
      </p:sp>
      <p:sp>
        <p:nvSpPr>
          <p:cNvPr id="4" name="Skyggnumyndastaðgengill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s-IS"/>
          </a:p>
        </p:txBody>
      </p:sp>
      <p:sp>
        <p:nvSpPr>
          <p:cNvPr id="5" name="Minnispunktastaðgengill 4"/>
          <p:cNvSpPr>
            <a:spLocks noGrp="1"/>
          </p:cNvSpPr>
          <p:nvPr>
            <p:ph type="body" sz="quarter" idx="3"/>
          </p:nvPr>
        </p:nvSpPr>
        <p:spPr>
          <a:xfrm>
            <a:off x="666750" y="4714875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s-IS" smtClean="0"/>
              <a:t>Smelltu til að breyta stílum aðaltexta</a:t>
            </a:r>
          </a:p>
          <a:p>
            <a:pPr lvl="1"/>
            <a:r>
              <a:rPr lang="is-IS" smtClean="0"/>
              <a:t>Annað stig</a:t>
            </a:r>
          </a:p>
          <a:p>
            <a:pPr lvl="2"/>
            <a:r>
              <a:rPr lang="is-IS" smtClean="0"/>
              <a:t>Þriðja stig</a:t>
            </a:r>
          </a:p>
          <a:p>
            <a:pPr lvl="3"/>
            <a:r>
              <a:rPr lang="is-IS" smtClean="0"/>
              <a:t>Fjórða stig</a:t>
            </a:r>
          </a:p>
          <a:p>
            <a:pPr lvl="4"/>
            <a:r>
              <a:rPr lang="is-IS" smtClean="0"/>
              <a:t>Fimmta stig</a:t>
            </a:r>
            <a:endParaRPr lang="is-IS"/>
          </a:p>
        </p:txBody>
      </p:sp>
      <p:sp>
        <p:nvSpPr>
          <p:cNvPr id="6" name="Síðufótarstaðgengill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7" name="Skyggnunúmersstaðgengill 6"/>
          <p:cNvSpPr>
            <a:spLocks noGrp="1"/>
          </p:cNvSpPr>
          <p:nvPr>
            <p:ph type="sldNum" sz="quarter" idx="5"/>
          </p:nvPr>
        </p:nvSpPr>
        <p:spPr>
          <a:xfrm>
            <a:off x="377825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95C4F8-6C37-4B84-A97E-CBF0ECFEB5F5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530846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ilskygg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CD24E-83D1-412E-86E6-295916B3B09B}" type="datetime1">
              <a:rPr lang="is-IS" smtClean="0"/>
              <a:t>12.1.2016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Réttarholtsskóli JPZ/LH</a:t>
            </a:r>
            <a:endParaRPr lang="is-I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D172A3A-B6C1-432C-B5D0-F580A5106976}" type="slidenum">
              <a:rPr lang="is-IS" smtClean="0"/>
              <a:t>‹#›</a:t>
            </a:fld>
            <a:endParaRPr lang="is-I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s-IS" smtClean="0"/>
              <a:t>Smelltu til að breyta stíl aðalundirtitla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is-IS" smtClean="0"/>
              <a:t>Smelltu til að breyta stíl aðaltitils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ill og lóðréttur tex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Smelltu til að breyta stíl aðaltitils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s-IS" smtClean="0"/>
              <a:t>Smelltu til að breyta stílum aðaltexta</a:t>
            </a:r>
          </a:p>
          <a:p>
            <a:pPr lvl="1"/>
            <a:r>
              <a:rPr lang="is-IS" smtClean="0"/>
              <a:t>Annað stig</a:t>
            </a:r>
          </a:p>
          <a:p>
            <a:pPr lvl="2"/>
            <a:r>
              <a:rPr lang="is-IS" smtClean="0"/>
              <a:t>Þriðja stig</a:t>
            </a:r>
          </a:p>
          <a:p>
            <a:pPr lvl="3"/>
            <a:r>
              <a:rPr lang="is-IS" smtClean="0"/>
              <a:t>Fjórða stig</a:t>
            </a:r>
          </a:p>
          <a:p>
            <a:pPr lvl="4"/>
            <a:r>
              <a:rPr lang="is-IS" smtClean="0"/>
              <a:t>Fimmta stig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533CC-9A88-45C3-BE88-335CCD6C2AB5}" type="datetime1">
              <a:rPr lang="is-IS" smtClean="0"/>
              <a:t>12.1.2016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Réttarholtsskóli JPZ/LH</a:t>
            </a:r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72A3A-B6C1-432C-B5D0-F580A5106976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óðréttur titill og tex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is-IS" smtClean="0"/>
              <a:t>Smelltu til að breyta stíl aðaltitils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is-IS" smtClean="0"/>
              <a:t>Smelltu til að breyta stílum aðaltexta</a:t>
            </a:r>
          </a:p>
          <a:p>
            <a:pPr lvl="1"/>
            <a:r>
              <a:rPr lang="is-IS" smtClean="0"/>
              <a:t>Annað stig</a:t>
            </a:r>
          </a:p>
          <a:p>
            <a:pPr lvl="2"/>
            <a:r>
              <a:rPr lang="is-IS" smtClean="0"/>
              <a:t>Þriðja stig</a:t>
            </a:r>
          </a:p>
          <a:p>
            <a:pPr lvl="3"/>
            <a:r>
              <a:rPr lang="is-IS" smtClean="0"/>
              <a:t>Fjórða stig</a:t>
            </a:r>
          </a:p>
          <a:p>
            <a:pPr lvl="4"/>
            <a:r>
              <a:rPr lang="is-IS" smtClean="0"/>
              <a:t>Fimmta stig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55DD1-BED7-460E-B194-8429D3C73DC1}" type="datetime1">
              <a:rPr lang="is-IS" smtClean="0"/>
              <a:t>12.1.2016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Réttarholtsskóli JPZ/LH</a:t>
            </a:r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72A3A-B6C1-432C-B5D0-F580A5106976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ill og ef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Smelltu til að breyta stíl aðaltitils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s-IS" smtClean="0"/>
              <a:t>Smelltu til að breyta stílum aðaltexta</a:t>
            </a:r>
          </a:p>
          <a:p>
            <a:pPr lvl="1"/>
            <a:r>
              <a:rPr lang="is-IS" smtClean="0"/>
              <a:t>Annað stig</a:t>
            </a:r>
          </a:p>
          <a:p>
            <a:pPr lvl="2"/>
            <a:r>
              <a:rPr lang="is-IS" smtClean="0"/>
              <a:t>Þriðja stig</a:t>
            </a:r>
          </a:p>
          <a:p>
            <a:pPr lvl="3"/>
            <a:r>
              <a:rPr lang="is-IS" smtClean="0"/>
              <a:t>Fjórða stig</a:t>
            </a:r>
          </a:p>
          <a:p>
            <a:pPr lvl="4"/>
            <a:r>
              <a:rPr lang="is-IS" smtClean="0"/>
              <a:t>Fimmta stig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0C2CD-85CF-49F6-969D-CE29F6A4D819}" type="datetime1">
              <a:rPr lang="is-IS" smtClean="0"/>
              <a:t>12.1.2016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Réttarholtsskóli JPZ/LH</a:t>
            </a:r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72A3A-B6C1-432C-B5D0-F580A5106976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Kaflafyrirsög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4296B-0C31-4106-8593-3A11341DE419}" type="datetime1">
              <a:rPr lang="is-IS" smtClean="0"/>
              <a:t>12.1.2016</a:t>
            </a:fld>
            <a:endParaRPr lang="is-I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Réttarholtsskóli JPZ/LH</a:t>
            </a:r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72A3A-B6C1-432C-B5D0-F580A5106976}" type="slidenum">
              <a:rPr lang="is-IS" smtClean="0"/>
              <a:t>‹#›</a:t>
            </a:fld>
            <a:endParaRPr lang="is-I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s-IS" smtClean="0"/>
              <a:t>Smelltu til að breyta stíl aðaltitils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s-IS" smtClean="0"/>
              <a:t>Smelltu til að breyta stílum aðaltexta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ö efnisatrið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is-IS" smtClean="0"/>
              <a:t>Smelltu til að breyta stíl aðaltitils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s-IS" smtClean="0"/>
              <a:t>Smelltu til að breyta stílum aðaltexta</a:t>
            </a:r>
          </a:p>
          <a:p>
            <a:pPr lvl="1"/>
            <a:r>
              <a:rPr lang="is-IS" smtClean="0"/>
              <a:t>Annað stig</a:t>
            </a:r>
          </a:p>
          <a:p>
            <a:pPr lvl="2"/>
            <a:r>
              <a:rPr lang="is-IS" smtClean="0"/>
              <a:t>Þriðja stig</a:t>
            </a:r>
          </a:p>
          <a:p>
            <a:pPr lvl="3"/>
            <a:r>
              <a:rPr lang="is-IS" smtClean="0"/>
              <a:t>Fjórða stig</a:t>
            </a:r>
          </a:p>
          <a:p>
            <a:pPr lvl="4"/>
            <a:r>
              <a:rPr lang="is-IS" smtClean="0"/>
              <a:t>Fimmta stig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s-IS" smtClean="0"/>
              <a:t>Smelltu til að breyta stílum aðaltexta</a:t>
            </a:r>
          </a:p>
          <a:p>
            <a:pPr lvl="1"/>
            <a:r>
              <a:rPr lang="is-IS" smtClean="0"/>
              <a:t>Annað stig</a:t>
            </a:r>
          </a:p>
          <a:p>
            <a:pPr lvl="2"/>
            <a:r>
              <a:rPr lang="is-IS" smtClean="0"/>
              <a:t>Þriðja stig</a:t>
            </a:r>
          </a:p>
          <a:p>
            <a:pPr lvl="3"/>
            <a:r>
              <a:rPr lang="is-IS" smtClean="0"/>
              <a:t>Fjórða stig</a:t>
            </a:r>
          </a:p>
          <a:p>
            <a:pPr lvl="4"/>
            <a:r>
              <a:rPr lang="is-IS" smtClean="0"/>
              <a:t>Fimmta stig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EB8E-8F3F-4F84-A450-F121EC4CAE94}" type="datetime1">
              <a:rPr lang="is-IS" smtClean="0"/>
              <a:t>12.1.2016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Réttarholtsskóli JPZ/LH</a:t>
            </a:r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72A3A-B6C1-432C-B5D0-F580A5106976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anburð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is-IS" smtClean="0"/>
              <a:t>Smelltu til að breyta stíl aðaltitils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 smtClean="0"/>
              <a:t>Smelltu til að breyta stílum aðaltexta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s-IS" smtClean="0"/>
              <a:t>Smelltu til að breyta stílum aðaltexta</a:t>
            </a:r>
          </a:p>
          <a:p>
            <a:pPr lvl="1"/>
            <a:r>
              <a:rPr lang="is-IS" smtClean="0"/>
              <a:t>Annað stig</a:t>
            </a:r>
          </a:p>
          <a:p>
            <a:pPr lvl="2"/>
            <a:r>
              <a:rPr lang="is-IS" smtClean="0"/>
              <a:t>Þriðja stig</a:t>
            </a:r>
          </a:p>
          <a:p>
            <a:pPr lvl="3"/>
            <a:r>
              <a:rPr lang="is-IS" smtClean="0"/>
              <a:t>Fjórða stig</a:t>
            </a:r>
          </a:p>
          <a:p>
            <a:pPr lvl="4"/>
            <a:r>
              <a:rPr lang="is-IS" smtClean="0"/>
              <a:t>Fimmta stig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 smtClean="0"/>
              <a:t>Smelltu til að breyta stílum aðaltexta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s-IS" smtClean="0"/>
              <a:t>Smelltu til að breyta stílum aðaltexta</a:t>
            </a:r>
          </a:p>
          <a:p>
            <a:pPr lvl="1"/>
            <a:r>
              <a:rPr lang="is-IS" smtClean="0"/>
              <a:t>Annað stig</a:t>
            </a:r>
          </a:p>
          <a:p>
            <a:pPr lvl="2"/>
            <a:r>
              <a:rPr lang="is-IS" smtClean="0"/>
              <a:t>Þriðja stig</a:t>
            </a:r>
          </a:p>
          <a:p>
            <a:pPr lvl="3"/>
            <a:r>
              <a:rPr lang="is-IS" smtClean="0"/>
              <a:t>Fjórða stig</a:t>
            </a:r>
          </a:p>
          <a:p>
            <a:pPr lvl="4"/>
            <a:r>
              <a:rPr lang="is-IS" smtClean="0"/>
              <a:t>Fimmta stig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90D19-860A-4718-99DE-F2B1BF301547}" type="datetime1">
              <a:rPr lang="is-IS" smtClean="0"/>
              <a:t>12.1.2016</a:t>
            </a:fld>
            <a:endParaRPr lang="is-I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Réttarholtsskóli JPZ/LH</a:t>
            </a:r>
            <a:endParaRPr lang="is-I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72A3A-B6C1-432C-B5D0-F580A5106976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ðeins tit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Smelltu til að breyta stíl aðaltitils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B5156-953F-4964-B04D-E199FF36C299}" type="datetime1">
              <a:rPr lang="is-IS" smtClean="0"/>
              <a:t>12.1.2016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Réttarholtsskóli JPZ/LH</a:t>
            </a:r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72A3A-B6C1-432C-B5D0-F580A5106976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Au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1C8A-5BAF-4DE9-8BFB-C73A74AE8A6E}" type="datetime1">
              <a:rPr lang="is-IS" smtClean="0"/>
              <a:t>12.1.2016</a:t>
            </a:fld>
            <a:endParaRPr lang="is-I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Réttarholtsskóli JPZ/LH</a:t>
            </a:r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72A3A-B6C1-432C-B5D0-F580A5106976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Efni með skýringartex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s-IS" smtClean="0"/>
              <a:t>Smelltu til að breyta stílum aðaltexta</a:t>
            </a:r>
          </a:p>
          <a:p>
            <a:pPr lvl="1"/>
            <a:r>
              <a:rPr lang="is-IS" smtClean="0"/>
              <a:t>Annað stig</a:t>
            </a:r>
          </a:p>
          <a:p>
            <a:pPr lvl="2"/>
            <a:r>
              <a:rPr lang="is-IS" smtClean="0"/>
              <a:t>Þriðja stig</a:t>
            </a:r>
          </a:p>
          <a:p>
            <a:pPr lvl="3"/>
            <a:r>
              <a:rPr lang="is-IS" smtClean="0"/>
              <a:t>Fjórða stig</a:t>
            </a:r>
          </a:p>
          <a:p>
            <a:pPr lvl="4"/>
            <a:r>
              <a:rPr lang="is-IS" smtClean="0"/>
              <a:t>Fimmta stig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0EFD3-6D1E-4652-A7DD-9A564E30EB36}" type="datetime1">
              <a:rPr lang="is-IS" smtClean="0"/>
              <a:t>12.1.2016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Réttarholtsskóli JPZ/LH</a:t>
            </a:r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72A3A-B6C1-432C-B5D0-F580A5106976}" type="slidenum">
              <a:rPr lang="is-IS" smtClean="0"/>
              <a:t>‹#›</a:t>
            </a:fld>
            <a:endParaRPr lang="is-I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s-IS" smtClean="0"/>
              <a:t>Smelltu til að breyta stílum aðaltexta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is-IS" smtClean="0"/>
              <a:t>Smelltu til að breyta stíl aðaltitils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Mynd með skýringartex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s-IS" smtClean="0"/>
              <a:t>Smelltu á tákn til að bæta við mynd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C0C2D-E4B8-40BC-989C-4E6BC107E5C7}" type="datetime1">
              <a:rPr lang="is-IS" smtClean="0"/>
              <a:t>12.1.2016</a:t>
            </a:fld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72A3A-B6C1-432C-B5D0-F580A5106976}" type="slidenum">
              <a:rPr lang="is-IS" smtClean="0"/>
              <a:t>‹#›</a:t>
            </a:fld>
            <a:endParaRPr lang="is-I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Réttarholtsskóli JPZ/LH</a:t>
            </a:r>
            <a:endParaRPr lang="is-I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s-IS" smtClean="0"/>
              <a:t>Smelltu til að breyta stílum aðaltexta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is-IS" smtClean="0"/>
              <a:t>Smelltu til að breyta stíl aðaltitils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s-IS" smtClean="0"/>
              <a:t>Smelltu til að breyta stílum aðaltexta</a:t>
            </a:r>
          </a:p>
          <a:p>
            <a:pPr lvl="1"/>
            <a:r>
              <a:rPr lang="is-IS" smtClean="0"/>
              <a:t>Annað stig</a:t>
            </a:r>
          </a:p>
          <a:p>
            <a:pPr lvl="2"/>
            <a:r>
              <a:rPr lang="is-IS" smtClean="0"/>
              <a:t>Þriðja stig</a:t>
            </a:r>
          </a:p>
          <a:p>
            <a:pPr lvl="3"/>
            <a:r>
              <a:rPr lang="is-IS" smtClean="0"/>
              <a:t>Fjórða stig</a:t>
            </a:r>
          </a:p>
          <a:p>
            <a:pPr lvl="4"/>
            <a:r>
              <a:rPr lang="is-IS" smtClean="0"/>
              <a:t>Fimmta stig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3D1C4E2-8919-4FCA-9DBD-8FDD491B090C}" type="datetime1">
              <a:rPr lang="is-IS" smtClean="0"/>
              <a:t>12.1.2016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is-IS" smtClean="0"/>
              <a:t>Réttarholtsskóli JPZ/LH</a:t>
            </a:r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D172A3A-B6C1-432C-B5D0-F580A5106976}" type="slidenum">
              <a:rPr lang="is-IS" smtClean="0"/>
              <a:t>‹#›</a:t>
            </a:fld>
            <a:endParaRPr lang="is-I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s-IS" smtClean="0"/>
              <a:t>Smelltu til að breyta stíl aðaltitils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irtitill 2"/>
          <p:cNvSpPr>
            <a:spLocks noGrp="1"/>
          </p:cNvSpPr>
          <p:nvPr>
            <p:ph type="subTitle" idx="1"/>
          </p:nvPr>
        </p:nvSpPr>
        <p:spPr>
          <a:xfrm>
            <a:off x="467544" y="4648200"/>
            <a:ext cx="6912768" cy="457200"/>
          </a:xfrm>
        </p:spPr>
        <p:txBody>
          <a:bodyPr>
            <a:normAutofit fontScale="92500"/>
          </a:bodyPr>
          <a:lstStyle/>
          <a:p>
            <a:r>
              <a:rPr lang="is-IS" dirty="0" smtClean="0"/>
              <a:t>Kynning fyrir Framhaldsskólann 8.1.2016 </a:t>
            </a:r>
            <a:endParaRPr lang="is-IS" dirty="0"/>
          </a:p>
        </p:txBody>
      </p:sp>
      <p:sp>
        <p:nvSpPr>
          <p:cNvPr id="2" name="Titill 1"/>
          <p:cNvSpPr>
            <a:spLocks noGrp="1"/>
          </p:cNvSpPr>
          <p:nvPr>
            <p:ph type="ctrTitle"/>
          </p:nvPr>
        </p:nvSpPr>
        <p:spPr>
          <a:xfrm>
            <a:off x="251520" y="3284984"/>
            <a:ext cx="6838569" cy="1219201"/>
          </a:xfrm>
        </p:spPr>
        <p:txBody>
          <a:bodyPr/>
          <a:lstStyle/>
          <a:p>
            <a:r>
              <a:rPr lang="is-IS" dirty="0" smtClean="0"/>
              <a:t>Útskrift 10. bekkjar vorið 2016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5409986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Matsviðmið </a:t>
            </a:r>
            <a:r>
              <a:rPr lang="is-IS" dirty="0" err="1" smtClean="0"/>
              <a:t>frh</a:t>
            </a:r>
            <a:endParaRPr lang="is-IS" dirty="0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is-IS" dirty="0"/>
          </a:p>
          <a:p>
            <a:r>
              <a:rPr lang="is-IS" dirty="0" smtClean="0"/>
              <a:t>Matsviðmiðin eru sett inn til að samræma fyrirgjöf m.t.t. </a:t>
            </a:r>
            <a:r>
              <a:rPr lang="is-IS" smtClean="0"/>
              <a:t>hæfniviðmiða</a:t>
            </a:r>
            <a:endParaRPr lang="is-IS" dirty="0" smtClean="0"/>
          </a:p>
          <a:p>
            <a:endParaRPr lang="is-IS" dirty="0"/>
          </a:p>
          <a:p>
            <a:r>
              <a:rPr lang="is-IS" dirty="0" smtClean="0"/>
              <a:t>Nemendur eiga að fá að spreyta sig á öllum matsviðmiðum greinanna</a:t>
            </a:r>
          </a:p>
          <a:p>
            <a:endParaRPr lang="is-IS" dirty="0"/>
          </a:p>
          <a:p>
            <a:r>
              <a:rPr lang="is-IS" dirty="0" smtClean="0"/>
              <a:t>Megin þorri nemenda fær frá </a:t>
            </a:r>
            <a:r>
              <a:rPr lang="is-IS"/>
              <a:t>B</a:t>
            </a:r>
            <a:r>
              <a:rPr lang="is-IS" baseline="30000" smtClean="0"/>
              <a:t> </a:t>
            </a:r>
            <a:r>
              <a:rPr lang="is-IS" smtClean="0"/>
              <a:t>eða meira </a:t>
            </a:r>
            <a:r>
              <a:rPr lang="is-IS" dirty="0" smtClean="0"/>
              <a:t>þegar hæfniviðmiðin eru metin m.t.t</a:t>
            </a:r>
            <a:r>
              <a:rPr lang="is-IS" smtClean="0"/>
              <a:t>. matsviðmiða</a:t>
            </a:r>
            <a:endParaRPr lang="is-IS" dirty="0" smtClean="0"/>
          </a:p>
          <a:p>
            <a:pPr marL="114300" indent="0">
              <a:buNone/>
            </a:pPr>
            <a:endParaRPr lang="is-IS" dirty="0" smtClean="0"/>
          </a:p>
          <a:p>
            <a:r>
              <a:rPr lang="is-IS" dirty="0" smtClean="0"/>
              <a:t>A14,4%    B</a:t>
            </a:r>
            <a:r>
              <a:rPr lang="is-IS" baseline="30000" dirty="0" smtClean="0"/>
              <a:t>+</a:t>
            </a:r>
            <a:r>
              <a:rPr lang="is-IS" dirty="0" smtClean="0"/>
              <a:t>10,5%    B </a:t>
            </a:r>
            <a:r>
              <a:rPr lang="is-IS" smtClean="0"/>
              <a:t>55%    </a:t>
            </a:r>
            <a:r>
              <a:rPr lang="is-IS" dirty="0" smtClean="0"/>
              <a:t>C</a:t>
            </a:r>
            <a:r>
              <a:rPr lang="is-IS" baseline="30000" dirty="0" smtClean="0"/>
              <a:t>+</a:t>
            </a:r>
            <a:r>
              <a:rPr lang="is-IS" dirty="0" smtClean="0"/>
              <a:t>4%   C=11%   D*=5,1%</a:t>
            </a:r>
          </a:p>
          <a:p>
            <a:pPr marL="114300" indent="0">
              <a:buNone/>
            </a:pPr>
            <a:endParaRPr lang="is-IS" dirty="0"/>
          </a:p>
        </p:txBody>
      </p:sp>
      <p:sp>
        <p:nvSpPr>
          <p:cNvPr id="4" name="Síðufótarstaðgengill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dirty="0" smtClean="0"/>
              <a:t>Réttarholtsskóli </a:t>
            </a:r>
            <a:r>
              <a:rPr lang="is-IS" dirty="0" err="1" smtClean="0"/>
              <a:t>JPZ</a:t>
            </a:r>
            <a:r>
              <a:rPr lang="is-IS" dirty="0" smtClean="0"/>
              <a:t>/</a:t>
            </a:r>
            <a:r>
              <a:rPr lang="is-IS" dirty="0" err="1" smtClean="0"/>
              <a:t>LH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4109165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Matsviðmið </a:t>
            </a:r>
            <a:r>
              <a:rPr lang="is-IS" dirty="0" err="1" smtClean="0"/>
              <a:t>frh</a:t>
            </a:r>
            <a:endParaRPr lang="is-IS" dirty="0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 fontScale="92500"/>
          </a:bodyPr>
          <a:lstStyle/>
          <a:p>
            <a:r>
              <a:rPr lang="is-IS" sz="2100" dirty="0" smtClean="0"/>
              <a:t>Dæmi um eitt af tólf matsviðmiðum í samfélagsfræði:</a:t>
            </a:r>
          </a:p>
          <a:p>
            <a:pPr marL="114300" indent="0">
              <a:buNone/>
            </a:pPr>
            <a:endParaRPr lang="is-IS" sz="2100" dirty="0" smtClean="0"/>
          </a:p>
          <a:p>
            <a:r>
              <a:rPr lang="is-IS" sz="2100" dirty="0" smtClean="0"/>
              <a:t>A </a:t>
            </a:r>
            <a:r>
              <a:rPr lang="is-IS" sz="2100" dirty="0"/>
              <a:t>Nemandi getur sýnt fram á </a:t>
            </a:r>
            <a:r>
              <a:rPr lang="is-IS" sz="2100" b="1" dirty="0"/>
              <a:t>mjög góðan </a:t>
            </a:r>
            <a:r>
              <a:rPr lang="is-IS" sz="2100" dirty="0"/>
              <a:t>skilning á eðli sjálfbærrar þróunar og þýðingu hennar fyrir umhverfi, samfélag og </a:t>
            </a:r>
            <a:r>
              <a:rPr lang="is-IS" sz="2100" dirty="0" smtClean="0"/>
              <a:t>efnahagslíf </a:t>
            </a:r>
          </a:p>
          <a:p>
            <a:pPr marL="114300" indent="0">
              <a:buNone/>
            </a:pPr>
            <a:endParaRPr lang="is-IS" sz="2100" dirty="0"/>
          </a:p>
          <a:p>
            <a:r>
              <a:rPr lang="is-IS" sz="2100" dirty="0"/>
              <a:t>B Nemandi getur sýnt fram á skilning á eðli sjálfbærrar þróunar og þýðingu hennar fyrir umhverfi, samfélag og </a:t>
            </a:r>
            <a:r>
              <a:rPr lang="is-IS" sz="2100" dirty="0" smtClean="0"/>
              <a:t>efnahagslíf </a:t>
            </a:r>
          </a:p>
          <a:p>
            <a:pPr marL="114300" indent="0">
              <a:buNone/>
            </a:pPr>
            <a:endParaRPr lang="is-IS" sz="2100" dirty="0"/>
          </a:p>
          <a:p>
            <a:r>
              <a:rPr lang="is-IS" sz="2100" dirty="0"/>
              <a:t>C Nemandi getur sýnt fram á </a:t>
            </a:r>
            <a:r>
              <a:rPr lang="is-IS" sz="2100" b="1" dirty="0"/>
              <a:t>sæmilegan</a:t>
            </a:r>
            <a:r>
              <a:rPr lang="is-IS" sz="2100" dirty="0"/>
              <a:t> skilning á eðli sjálfbærrar þróunar og þýðingu hennar fyrir umhverfi, samfélag og </a:t>
            </a:r>
            <a:r>
              <a:rPr lang="is-IS" sz="2100" dirty="0" smtClean="0"/>
              <a:t>efnahagslíf </a:t>
            </a:r>
          </a:p>
          <a:p>
            <a:pPr marL="114300" indent="0">
              <a:buNone/>
            </a:pPr>
            <a:endParaRPr lang="is-IS" sz="2100" dirty="0"/>
          </a:p>
          <a:p>
            <a:r>
              <a:rPr lang="is-IS" sz="2100" dirty="0"/>
              <a:t>D er notaður þegar nemandi uppfyllir ekki kröfur sem gerðar eru í C, skóli gerir þá sérstaklega grein fyrir hæfni viðkomandi </a:t>
            </a:r>
            <a:r>
              <a:rPr lang="is-IS" sz="2100" dirty="0" smtClean="0"/>
              <a:t>nemanda</a:t>
            </a:r>
            <a:endParaRPr lang="is-IS" sz="2100" dirty="0"/>
          </a:p>
          <a:p>
            <a:endParaRPr lang="is-IS" dirty="0"/>
          </a:p>
        </p:txBody>
      </p:sp>
      <p:sp>
        <p:nvSpPr>
          <p:cNvPr id="4" name="Síðufótarstaðgengill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Réttarholtsskóli JPZ/LH</a:t>
            </a:r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5923848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Matsviðmið </a:t>
            </a:r>
            <a:r>
              <a:rPr lang="is-IS" dirty="0" err="1" smtClean="0"/>
              <a:t>frh</a:t>
            </a:r>
            <a:endParaRPr lang="is-IS" dirty="0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s-IS" dirty="0" smtClean="0"/>
              <a:t>,,</a:t>
            </a:r>
            <a:r>
              <a:rPr lang="is-IS" b="1" dirty="0" smtClean="0"/>
              <a:t>Þennan matskvarða ber að nota við brautskráningu nemenda </a:t>
            </a:r>
            <a:r>
              <a:rPr lang="is-IS" b="1" dirty="0" err="1" smtClean="0"/>
              <a:t>úr</a:t>
            </a:r>
            <a:r>
              <a:rPr lang="is-IS" b="1" dirty="0" smtClean="0"/>
              <a:t> 10. bekk</a:t>
            </a:r>
            <a:r>
              <a:rPr lang="is-IS" dirty="0" smtClean="0"/>
              <a:t>“ Stendur víða í námskránni</a:t>
            </a:r>
          </a:p>
          <a:p>
            <a:pPr marL="114300" indent="0">
              <a:buNone/>
            </a:pPr>
            <a:endParaRPr lang="is-IS" smtClean="0"/>
          </a:p>
          <a:p>
            <a:pPr marL="114300" indent="0">
              <a:buNone/>
            </a:pPr>
            <a:endParaRPr lang="is-IS" dirty="0"/>
          </a:p>
          <a:p>
            <a:r>
              <a:rPr lang="is-IS" dirty="0" smtClean="0"/>
              <a:t>Skólar eru enn fremur hvattir til að nota þennan kvarða í sem flestu mati. Allir nem/for/kenn þurfa að geta skilið niðurstöður mats á svipaðan hátt. Það er forsenda þess að hægt </a:t>
            </a:r>
            <a:r>
              <a:rPr lang="is-IS" dirty="0" err="1" smtClean="0"/>
              <a:t>sé</a:t>
            </a:r>
            <a:r>
              <a:rPr lang="is-IS" dirty="0" smtClean="0"/>
              <a:t> að  nýta upplýsingarnar til að </a:t>
            </a:r>
            <a:r>
              <a:rPr lang="is-IS" dirty="0" err="1" smtClean="0"/>
              <a:t>bæta</a:t>
            </a:r>
            <a:r>
              <a:rPr lang="is-IS" dirty="0" smtClean="0"/>
              <a:t> nám og kennslu. (Aðalnámskrá bls. </a:t>
            </a:r>
            <a:r>
              <a:rPr lang="is-IS" smtClean="0"/>
              <a:t>54-55)</a:t>
            </a:r>
            <a:endParaRPr lang="is-IS" dirty="0" smtClean="0"/>
          </a:p>
          <a:p>
            <a:pPr marL="114300" indent="0">
              <a:buNone/>
            </a:pPr>
            <a:endParaRPr lang="is-IS" dirty="0"/>
          </a:p>
        </p:txBody>
      </p:sp>
      <p:sp>
        <p:nvSpPr>
          <p:cNvPr id="4" name="Síðufótarstaðgengill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Réttarholtsskóli JPZ/LH</a:t>
            </a:r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0657973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s-IS" dirty="0" smtClean="0"/>
              <a:t>Matsviðmið </a:t>
            </a:r>
            <a:r>
              <a:rPr lang="is-IS" dirty="0" err="1" smtClean="0"/>
              <a:t>frh</a:t>
            </a:r>
            <a:r>
              <a:rPr lang="is-IS" dirty="0" smtClean="0"/>
              <a:t> </a:t>
            </a:r>
            <a:r>
              <a:rPr lang="is-IS" smtClean="0"/>
              <a:t>(aðaln.) bls. 55</a:t>
            </a:r>
            <a:endParaRPr lang="is-IS" dirty="0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28728"/>
          </a:xfrm>
        </p:spPr>
        <p:txBody>
          <a:bodyPr/>
          <a:lstStyle/>
          <a:p>
            <a:r>
              <a:rPr lang="is-IS" smtClean="0"/>
              <a:t>Meginviðmiðin eru þau </a:t>
            </a:r>
            <a:r>
              <a:rPr lang="is-IS" dirty="0" smtClean="0"/>
              <a:t>að til að fá A í einkunn </a:t>
            </a:r>
            <a:r>
              <a:rPr lang="is-IS" smtClean="0"/>
              <a:t>þurfa öll matsviðmiðin </a:t>
            </a:r>
            <a:r>
              <a:rPr lang="is-IS" dirty="0" smtClean="0"/>
              <a:t>að ná A</a:t>
            </a:r>
          </a:p>
          <a:p>
            <a:pPr marL="114300" indent="0">
              <a:buNone/>
            </a:pPr>
            <a:endParaRPr lang="is-IS" dirty="0" smtClean="0"/>
          </a:p>
          <a:p>
            <a:r>
              <a:rPr lang="is-IS" dirty="0" smtClean="0"/>
              <a:t>Til að ná B þurfa nemendur að ná öllum B matsviðmiðunum (aðalnámskrá bls. </a:t>
            </a:r>
            <a:r>
              <a:rPr lang="is-IS" smtClean="0"/>
              <a:t>55)</a:t>
            </a:r>
            <a:endParaRPr lang="is-IS" dirty="0" smtClean="0"/>
          </a:p>
          <a:p>
            <a:pPr marL="114300" indent="0">
              <a:buNone/>
            </a:pPr>
            <a:endParaRPr lang="is-IS" dirty="0" smtClean="0"/>
          </a:p>
          <a:p>
            <a:r>
              <a:rPr lang="is-IS" dirty="0" smtClean="0"/>
              <a:t>Ef einhver er með nokkur B og nokkur A fær hann B</a:t>
            </a:r>
            <a:r>
              <a:rPr lang="is-IS" baseline="30000" dirty="0" smtClean="0"/>
              <a:t>+</a:t>
            </a:r>
          </a:p>
          <a:p>
            <a:pPr marL="114300" indent="0">
              <a:buNone/>
            </a:pPr>
            <a:r>
              <a:rPr lang="is-IS" smtClean="0"/>
              <a:t> </a:t>
            </a:r>
            <a:r>
              <a:rPr lang="is-IS" baseline="30000" smtClean="0"/>
              <a:t>(http</a:t>
            </a:r>
            <a:r>
              <a:rPr lang="is-IS" baseline="30000"/>
              <a:t>://</a:t>
            </a:r>
            <a:r>
              <a:rPr lang="is-IS" baseline="30000" smtClean="0"/>
              <a:t>vefir.nams.is/namsmat/matsvidmid.html)</a:t>
            </a:r>
            <a:endParaRPr lang="is-IS" baseline="30000" dirty="0" smtClean="0"/>
          </a:p>
          <a:p>
            <a:r>
              <a:rPr lang="is-IS" dirty="0" smtClean="0"/>
              <a:t>Ef einhver er með nokkur C og nokkur B fær hann C</a:t>
            </a:r>
            <a:r>
              <a:rPr lang="is-IS" baseline="30000" dirty="0" smtClean="0"/>
              <a:t>+</a:t>
            </a:r>
            <a:endParaRPr lang="is-IS" baseline="30000" dirty="0"/>
          </a:p>
        </p:txBody>
      </p:sp>
      <p:sp>
        <p:nvSpPr>
          <p:cNvPr id="4" name="Síðufótarstaðgengill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Réttarholtsskóli JPZ/LH</a:t>
            </a:r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5677461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Matsviðmið ósamræmi</a:t>
            </a:r>
            <a:endParaRPr lang="is-IS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68552"/>
          </a:xfrm>
        </p:spPr>
        <p:txBody>
          <a:bodyPr>
            <a:normAutofit fontScale="92500"/>
          </a:bodyPr>
          <a:lstStyle/>
          <a:p>
            <a:r>
              <a:rPr lang="is-IS" dirty="0"/>
              <a:t>Sumir skólar hafa haldið áfram með sama mat og áður og gefa í tölum en ætla að spegla þeim í bókstafi eftir </a:t>
            </a:r>
            <a:r>
              <a:rPr lang="is-IS" dirty="0" smtClean="0"/>
              <a:t>fyrirfram ákveðnum leiðum</a:t>
            </a:r>
            <a:endParaRPr lang="is-IS" dirty="0"/>
          </a:p>
          <a:p>
            <a:endParaRPr lang="is-IS" dirty="0"/>
          </a:p>
          <a:p>
            <a:r>
              <a:rPr lang="is-IS" dirty="0"/>
              <a:t>Sumir skólar hafa breytt mati en gefa enn í tölum og ætla svo að spegla tölum í bókstafi eftir fyrirfram ákveðnum </a:t>
            </a:r>
            <a:r>
              <a:rPr lang="is-IS" dirty="0" smtClean="0"/>
              <a:t>leiðum</a:t>
            </a:r>
          </a:p>
          <a:p>
            <a:pPr marL="114300" indent="0">
              <a:buNone/>
            </a:pPr>
            <a:endParaRPr lang="is-IS" dirty="0"/>
          </a:p>
          <a:p>
            <a:r>
              <a:rPr lang="is-IS" dirty="0"/>
              <a:t>Sumir skólar  láta mat sem unnið er fyrr á námsárinu gilda inn í lokamat þrátt fyrir að sömu hæfniviðmið séu metin </a:t>
            </a:r>
            <a:r>
              <a:rPr lang="is-IS" dirty="0" smtClean="0"/>
              <a:t>seinna</a:t>
            </a:r>
          </a:p>
          <a:p>
            <a:pPr marL="114300" indent="0">
              <a:buNone/>
            </a:pPr>
            <a:endParaRPr lang="is-IS" dirty="0"/>
          </a:p>
          <a:p>
            <a:r>
              <a:rPr lang="is-IS" dirty="0"/>
              <a:t>Sumir skólar breyta bókstöfum í tölur og finna </a:t>
            </a:r>
            <a:r>
              <a:rPr lang="is-IS" dirty="0" smtClean="0"/>
              <a:t>meðaltal </a:t>
            </a:r>
            <a:r>
              <a:rPr lang="is-IS" dirty="0"/>
              <a:t>bókstafanna og gefa það meðaltal sem lokamat</a:t>
            </a:r>
          </a:p>
        </p:txBody>
      </p:sp>
      <p:sp>
        <p:nvSpPr>
          <p:cNvPr id="4" name="Síðufótarstaðgengill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Réttarholtsskóli JPZ/LH</a:t>
            </a:r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7086226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err="1" smtClean="0"/>
              <a:t>ósamræmi</a:t>
            </a:r>
            <a:r>
              <a:rPr lang="is-IS" smtClean="0"/>
              <a:t> frh.</a:t>
            </a:r>
            <a:endParaRPr lang="is-IS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24536"/>
          </a:xfrm>
        </p:spPr>
        <p:txBody>
          <a:bodyPr>
            <a:normAutofit fontScale="92500" lnSpcReduction="10000"/>
          </a:bodyPr>
          <a:lstStyle/>
          <a:p>
            <a:r>
              <a:rPr lang="is-IS" dirty="0"/>
              <a:t>Hvaða upplýsingar gefur námsmatið framhaldsskólanum?</a:t>
            </a:r>
          </a:p>
          <a:p>
            <a:endParaRPr lang="is-IS" dirty="0"/>
          </a:p>
          <a:p>
            <a:r>
              <a:rPr lang="is-IS" dirty="0"/>
              <a:t>Leiðin að </a:t>
            </a:r>
            <a:r>
              <a:rPr lang="is-IS" dirty="0" err="1"/>
              <a:t>hæfninni</a:t>
            </a:r>
            <a:r>
              <a:rPr lang="is-IS" dirty="0"/>
              <a:t> lítið vörðuð</a:t>
            </a:r>
          </a:p>
          <a:p>
            <a:endParaRPr lang="is-IS" dirty="0"/>
          </a:p>
          <a:p>
            <a:r>
              <a:rPr lang="is-IS" dirty="0"/>
              <a:t>T.d. ekki allir íslensku kennarar sammála um hver séu ,,helstu málfræðihugtök</a:t>
            </a:r>
            <a:r>
              <a:rPr lang="is-IS" dirty="0" smtClean="0"/>
              <a:t>“ í íslensku</a:t>
            </a:r>
            <a:endParaRPr lang="is-IS" dirty="0"/>
          </a:p>
          <a:p>
            <a:endParaRPr lang="is-IS" dirty="0"/>
          </a:p>
          <a:p>
            <a:r>
              <a:rPr lang="is-IS" dirty="0"/>
              <a:t>T.d. </a:t>
            </a:r>
            <a:r>
              <a:rPr lang="is-IS"/>
              <a:t>í samfélagsfræði er hægt að skauta framhjá svo gott sem öllum stórviðburðum sögunnar. A.m.k. er það algerlega sett í hendurnar á kennurum hvað fjallað er um til að öðlast boðaða hæfni</a:t>
            </a:r>
          </a:p>
          <a:p>
            <a:endParaRPr lang="is-IS"/>
          </a:p>
          <a:p>
            <a:r>
              <a:rPr lang="is-IS"/>
              <a:t>Það sama á við um náttúrufræðina </a:t>
            </a:r>
          </a:p>
          <a:p>
            <a:pPr marL="114300" indent="0">
              <a:buNone/>
            </a:pPr>
            <a:endParaRPr lang="is-IS"/>
          </a:p>
        </p:txBody>
      </p:sp>
      <p:sp>
        <p:nvSpPr>
          <p:cNvPr id="4" name="Síðufótarstaðgengill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Réttarholtsskóli JPZ/LH</a:t>
            </a:r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3378751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err="1" smtClean="0"/>
              <a:t>Frh</a:t>
            </a:r>
            <a:r>
              <a:rPr lang="is-IS" dirty="0" smtClean="0"/>
              <a:t> </a:t>
            </a:r>
            <a:endParaRPr lang="is-IS" dirty="0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is-IS" dirty="0" smtClean="0"/>
          </a:p>
          <a:p>
            <a:r>
              <a:rPr lang="is-IS" dirty="0" err="1" smtClean="0"/>
              <a:t>Þó</a:t>
            </a:r>
            <a:r>
              <a:rPr lang="is-IS" dirty="0" smtClean="0"/>
              <a:t> að það </a:t>
            </a:r>
            <a:r>
              <a:rPr lang="is-IS" dirty="0" err="1" smtClean="0"/>
              <a:t>sé</a:t>
            </a:r>
            <a:r>
              <a:rPr lang="is-IS" dirty="0" smtClean="0"/>
              <a:t> nokkuð </a:t>
            </a:r>
            <a:r>
              <a:rPr lang="is-IS" dirty="0" err="1" smtClean="0"/>
              <a:t>ósamræmi</a:t>
            </a:r>
            <a:r>
              <a:rPr lang="is-IS" dirty="0" smtClean="0"/>
              <a:t> verður það líklega minna </a:t>
            </a:r>
            <a:r>
              <a:rPr lang="is-IS" dirty="0"/>
              <a:t>en </a:t>
            </a:r>
            <a:r>
              <a:rPr lang="is-IS" dirty="0" smtClean="0"/>
              <a:t>verið hefur</a:t>
            </a:r>
          </a:p>
          <a:p>
            <a:pPr marL="114300" indent="0">
              <a:buNone/>
            </a:pPr>
            <a:endParaRPr lang="is-IS" dirty="0"/>
          </a:p>
          <a:p>
            <a:r>
              <a:rPr lang="is-IS" dirty="0" smtClean="0"/>
              <a:t>Þeir nemendur sem ná B - A í matsviðmiðum greina eiga að geta byrjað á öðru hæfniþrepi framhaldsskólans</a:t>
            </a:r>
          </a:p>
          <a:p>
            <a:endParaRPr lang="is-IS" dirty="0"/>
          </a:p>
          <a:p>
            <a:pPr marL="114300" indent="0">
              <a:buNone/>
            </a:pPr>
            <a:endParaRPr lang="is-IS" dirty="0"/>
          </a:p>
          <a:p>
            <a:r>
              <a:rPr lang="is-IS" dirty="0" smtClean="0"/>
              <a:t>Framhaldsskólinn mun ,,</a:t>
            </a:r>
            <a:r>
              <a:rPr lang="is-IS" i="1" dirty="0" smtClean="0"/>
              <a:t>þýða</a:t>
            </a:r>
            <a:r>
              <a:rPr lang="is-IS" dirty="0" smtClean="0"/>
              <a:t>“ bókstafina, inn í Innu, sem hér segir: </a:t>
            </a:r>
            <a:r>
              <a:rPr lang="is-IS" b="1" dirty="0" smtClean="0"/>
              <a:t>A=4</a:t>
            </a:r>
            <a:r>
              <a:rPr lang="is-IS" dirty="0" smtClean="0"/>
              <a:t>,   </a:t>
            </a:r>
            <a:r>
              <a:rPr lang="is-IS" b="1" dirty="0" smtClean="0"/>
              <a:t>B</a:t>
            </a:r>
            <a:r>
              <a:rPr lang="is-IS" b="1" baseline="30000" dirty="0" smtClean="0"/>
              <a:t>+</a:t>
            </a:r>
            <a:r>
              <a:rPr lang="is-IS" b="1" dirty="0" smtClean="0"/>
              <a:t>=3,75</a:t>
            </a:r>
            <a:r>
              <a:rPr lang="is-IS" dirty="0" smtClean="0"/>
              <a:t>,   </a:t>
            </a:r>
            <a:r>
              <a:rPr lang="is-IS" b="1" dirty="0" smtClean="0"/>
              <a:t>B= 3</a:t>
            </a:r>
            <a:r>
              <a:rPr lang="is-IS" dirty="0" smtClean="0"/>
              <a:t>,   </a:t>
            </a:r>
            <a:r>
              <a:rPr lang="is-IS" b="1" dirty="0" smtClean="0"/>
              <a:t>C</a:t>
            </a:r>
            <a:r>
              <a:rPr lang="is-IS" b="1" baseline="30000" dirty="0" smtClean="0"/>
              <a:t>+</a:t>
            </a:r>
            <a:r>
              <a:rPr lang="is-IS" b="1" dirty="0" smtClean="0"/>
              <a:t>=2,75</a:t>
            </a:r>
            <a:r>
              <a:rPr lang="is-IS" dirty="0" smtClean="0"/>
              <a:t>,   </a:t>
            </a:r>
            <a:r>
              <a:rPr lang="is-IS" b="1" dirty="0" smtClean="0"/>
              <a:t>C=2 </a:t>
            </a:r>
            <a:r>
              <a:rPr lang="is-IS" dirty="0" smtClean="0"/>
              <a:t>og   </a:t>
            </a:r>
            <a:r>
              <a:rPr lang="is-IS" b="1" dirty="0" smtClean="0"/>
              <a:t>D=1 </a:t>
            </a:r>
            <a:r>
              <a:rPr lang="is-IS" dirty="0" smtClean="0"/>
              <a:t>(Fréttablaðið)</a:t>
            </a:r>
            <a:endParaRPr lang="is-IS" b="1" dirty="0" smtClean="0"/>
          </a:p>
          <a:p>
            <a:pPr marL="114300" indent="0">
              <a:buNone/>
            </a:pPr>
            <a:endParaRPr lang="is-IS" dirty="0"/>
          </a:p>
          <a:p>
            <a:pPr marL="114300" indent="0">
              <a:buNone/>
            </a:pPr>
            <a:endParaRPr lang="is-IS" dirty="0" smtClean="0"/>
          </a:p>
          <a:p>
            <a:endParaRPr lang="is-IS" dirty="0"/>
          </a:p>
        </p:txBody>
      </p:sp>
      <p:sp>
        <p:nvSpPr>
          <p:cNvPr id="4" name="Síðufótarstaðgengill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Réttarholtsskóli JPZ/LH</a:t>
            </a:r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5630051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Innritun í framhaldsskóla</a:t>
            </a:r>
            <a:endParaRPr lang="is-IS" dirty="0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/>
              <a:t>Nauðsynlegt er fyrir nemendur </a:t>
            </a:r>
            <a:r>
              <a:rPr lang="is-IS" dirty="0" smtClean="0"/>
              <a:t>grunnskólans </a:t>
            </a:r>
            <a:r>
              <a:rPr lang="is-IS" dirty="0"/>
              <a:t>að framhaldsskólarnir birti innritunarviðmið sín sem allra fyrst</a:t>
            </a:r>
          </a:p>
          <a:p>
            <a:endParaRPr lang="is-IS" dirty="0"/>
          </a:p>
          <a:p>
            <a:pPr marL="114300" indent="0">
              <a:buNone/>
            </a:pPr>
            <a:endParaRPr lang="is-IS" dirty="0"/>
          </a:p>
        </p:txBody>
      </p:sp>
      <p:sp>
        <p:nvSpPr>
          <p:cNvPr id="4" name="Síðufótarstaðgengill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Réttarholtsskóli JPZ/LH</a:t>
            </a:r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635655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Takk fyrir</a:t>
            </a:r>
            <a:endParaRPr lang="is-IS" dirty="0"/>
          </a:p>
        </p:txBody>
      </p:sp>
      <p:sp>
        <p:nvSpPr>
          <p:cNvPr id="4" name="Síðufótarstaðgengill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Réttarholtsskóli JPZ/LH</a:t>
            </a:r>
            <a:endParaRPr lang="is-I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4475" y="2272506"/>
            <a:ext cx="6115050" cy="333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C:\Users\jonpz4069\Desktop\inline-The-Company-Chaos-You-Dont-Know-Youre-Creatin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336" y="1762124"/>
            <a:ext cx="8331120" cy="4541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915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s-IS" dirty="0" smtClean="0"/>
              <a:t>Markmið </a:t>
            </a:r>
            <a:r>
              <a:rPr lang="is-IS" smtClean="0"/>
              <a:t>aðalnámskrár bls. 9 og 11</a:t>
            </a:r>
            <a:endParaRPr lang="is-IS" dirty="0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Aðalnámskrá er m.a. </a:t>
            </a:r>
            <a:r>
              <a:rPr lang="is-IS" smtClean="0"/>
              <a:t>ætlað </a:t>
            </a:r>
            <a:r>
              <a:rPr lang="is-IS" dirty="0" smtClean="0"/>
              <a:t>að </a:t>
            </a:r>
            <a:r>
              <a:rPr lang="is-IS" dirty="0" err="1" smtClean="0"/>
              <a:t>samræma</a:t>
            </a:r>
            <a:r>
              <a:rPr lang="is-IS" dirty="0" smtClean="0"/>
              <a:t> nám og kennslu </a:t>
            </a:r>
          </a:p>
          <a:p>
            <a:endParaRPr lang="is-IS" dirty="0"/>
          </a:p>
          <a:p>
            <a:r>
              <a:rPr lang="is-IS" dirty="0" smtClean="0"/>
              <a:t>Hún lýsir sameiginlegum markmiðum og kröfum sem eiga við alla nemendur</a:t>
            </a:r>
          </a:p>
          <a:p>
            <a:endParaRPr lang="is-IS" dirty="0"/>
          </a:p>
          <a:p>
            <a:r>
              <a:rPr lang="is-IS" dirty="0" smtClean="0"/>
              <a:t>Aðalnámskrá er helsta stjórntæki fræðsluyfirvalda til að tryggja samræmi og samhæfingu skólastarfs við útfærslu á </a:t>
            </a:r>
            <a:r>
              <a:rPr lang="is-IS" smtClean="0"/>
              <a:t>sameiginlegri menntastefnu</a:t>
            </a:r>
            <a:endParaRPr lang="is-IS" dirty="0"/>
          </a:p>
        </p:txBody>
      </p:sp>
      <p:sp>
        <p:nvSpPr>
          <p:cNvPr id="4" name="Síðufótarstaðgengill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Réttarholtsskóli JPZ/LH</a:t>
            </a:r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126857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>
          <a:xfrm>
            <a:off x="426128" y="260648"/>
            <a:ext cx="8260672" cy="1008113"/>
          </a:xfrm>
        </p:spPr>
        <p:txBody>
          <a:bodyPr/>
          <a:lstStyle/>
          <a:p>
            <a:r>
              <a:rPr lang="is-IS" dirty="0" smtClean="0"/>
              <a:t>Nýr einkunnakvarði</a:t>
            </a:r>
            <a:endParaRPr lang="is-IS" dirty="0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 fontScale="92500" lnSpcReduction="10000"/>
          </a:bodyPr>
          <a:lstStyle/>
          <a:p>
            <a:r>
              <a:rPr lang="is-IS" dirty="0" smtClean="0"/>
              <a:t>Fyrsta námskráin sem skyldar skóla að nota ákveðinn matskvarða</a:t>
            </a:r>
          </a:p>
          <a:p>
            <a:endParaRPr lang="is-IS" dirty="0"/>
          </a:p>
          <a:p>
            <a:r>
              <a:rPr lang="is-IS" dirty="0" smtClean="0"/>
              <a:t>Nafnkvarði  - hefur ekkert </a:t>
            </a:r>
            <a:r>
              <a:rPr lang="is-IS" dirty="0" err="1" smtClean="0"/>
              <a:t>reiknanalegt</a:t>
            </a:r>
            <a:r>
              <a:rPr lang="is-IS" dirty="0" smtClean="0"/>
              <a:t> gildi</a:t>
            </a:r>
          </a:p>
          <a:p>
            <a:pPr marL="114300" indent="0">
              <a:buNone/>
            </a:pPr>
            <a:endParaRPr lang="is-IS" dirty="0" smtClean="0"/>
          </a:p>
          <a:p>
            <a:r>
              <a:rPr lang="is-IS" dirty="0" smtClean="0"/>
              <a:t>A, B</a:t>
            </a:r>
            <a:r>
              <a:rPr lang="is-IS" baseline="30000" dirty="0" smtClean="0"/>
              <a:t>+</a:t>
            </a:r>
            <a:r>
              <a:rPr lang="is-IS" dirty="0" smtClean="0"/>
              <a:t>, B, C</a:t>
            </a:r>
            <a:r>
              <a:rPr lang="is-IS" baseline="30000" dirty="0" smtClean="0"/>
              <a:t>+</a:t>
            </a:r>
            <a:r>
              <a:rPr lang="is-IS" dirty="0" smtClean="0"/>
              <a:t>,C og D, þar sem lýsandi texti fylgir, </a:t>
            </a:r>
            <a:r>
              <a:rPr lang="is-IS" dirty="0" err="1" smtClean="0"/>
              <a:t>þó</a:t>
            </a:r>
            <a:r>
              <a:rPr lang="is-IS" dirty="0" smtClean="0"/>
              <a:t> ekki með</a:t>
            </a:r>
            <a:r>
              <a:rPr lang="is-IS" baseline="30000" dirty="0" smtClean="0"/>
              <a:t> +</a:t>
            </a:r>
          </a:p>
          <a:p>
            <a:endParaRPr lang="is-IS" dirty="0"/>
          </a:p>
          <a:p>
            <a:r>
              <a:rPr lang="is-IS" dirty="0" smtClean="0"/>
              <a:t>Hægt að vísa í texta til leiðbeiningar hvað mögulega má </a:t>
            </a:r>
            <a:r>
              <a:rPr lang="is-IS" dirty="0" err="1" smtClean="0"/>
              <a:t>bæta</a:t>
            </a:r>
            <a:r>
              <a:rPr lang="is-IS" dirty="0" smtClean="0"/>
              <a:t>, hvar skórinn kreppir. Leiðbeinandi mat fram að lokamati</a:t>
            </a:r>
          </a:p>
          <a:p>
            <a:pPr marL="114300" indent="0">
              <a:buNone/>
            </a:pPr>
            <a:endParaRPr lang="is-IS" dirty="0" smtClean="0"/>
          </a:p>
          <a:p>
            <a:r>
              <a:rPr lang="is-IS" dirty="0" smtClean="0"/>
              <a:t>Grundvallar breytingar á námsmati</a:t>
            </a:r>
          </a:p>
          <a:p>
            <a:endParaRPr lang="is-IS" dirty="0"/>
          </a:p>
          <a:p>
            <a:r>
              <a:rPr lang="is-IS" dirty="0" smtClean="0"/>
              <a:t>Hugmyndin er ekki að t.d.</a:t>
            </a:r>
            <a:r>
              <a:rPr lang="is-IS" b="1" dirty="0" smtClean="0"/>
              <a:t> að telja stig</a:t>
            </a:r>
            <a:r>
              <a:rPr lang="is-IS" dirty="0" smtClean="0"/>
              <a:t> ,að </a:t>
            </a:r>
            <a:r>
              <a:rPr lang="is-IS" b="1" dirty="0" smtClean="0"/>
              <a:t>normaldreifa</a:t>
            </a:r>
            <a:r>
              <a:rPr lang="is-IS" dirty="0" smtClean="0"/>
              <a:t>, að </a:t>
            </a:r>
            <a:r>
              <a:rPr lang="is-IS" b="1" dirty="0" smtClean="0"/>
              <a:t>reikna hlutfall</a:t>
            </a:r>
            <a:r>
              <a:rPr lang="is-IS" dirty="0" smtClean="0"/>
              <a:t> </a:t>
            </a:r>
            <a:r>
              <a:rPr lang="is-IS" dirty="0" err="1" smtClean="0"/>
              <a:t>o.s.fr.v</a:t>
            </a:r>
            <a:r>
              <a:rPr lang="is-IS" dirty="0" smtClean="0"/>
              <a:t>.</a:t>
            </a:r>
          </a:p>
        </p:txBody>
      </p:sp>
      <p:sp>
        <p:nvSpPr>
          <p:cNvPr id="4" name="Síðufótarstaðgengill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Réttarholtsskóli JPZ/LH</a:t>
            </a:r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60625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Hæfniviðmið</a:t>
            </a:r>
            <a:endParaRPr lang="is-IS" dirty="0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s-IS" dirty="0" smtClean="0"/>
              <a:t>Samkvæmt aðalnámskrá er það hæfni sem á að meta </a:t>
            </a:r>
          </a:p>
          <a:p>
            <a:endParaRPr lang="is-IS" dirty="0"/>
          </a:p>
          <a:p>
            <a:r>
              <a:rPr lang="is-IS" dirty="0" smtClean="0"/>
              <a:t>Hæfni samanstendur af þekkingu og leikni.  </a:t>
            </a:r>
            <a:r>
              <a:rPr lang="is-IS" dirty="0"/>
              <a:t>T</a:t>
            </a:r>
            <a:r>
              <a:rPr lang="is-IS" dirty="0" smtClean="0"/>
              <a:t>.d. </a:t>
            </a:r>
            <a:r>
              <a:rPr lang="is-IS" dirty="0"/>
              <a:t>á</a:t>
            </a:r>
            <a:r>
              <a:rPr lang="is-IS" dirty="0" smtClean="0"/>
              <a:t> ekki </a:t>
            </a:r>
            <a:r>
              <a:rPr lang="is-IS" dirty="0" err="1" smtClean="0"/>
              <a:t>mæla</a:t>
            </a:r>
            <a:r>
              <a:rPr lang="is-IS" dirty="0" smtClean="0"/>
              <a:t> hversu vel þú getur muna uppskrift utanað, heldur hversu leikin(n) þú ert að baka eftir uppskriftinni og hversu góð kakan er</a:t>
            </a:r>
          </a:p>
          <a:p>
            <a:pPr marL="114300" indent="0">
              <a:buNone/>
            </a:pPr>
            <a:endParaRPr lang="is-IS" dirty="0"/>
          </a:p>
          <a:p>
            <a:r>
              <a:rPr lang="is-IS" dirty="0" smtClean="0"/>
              <a:t>Hæfniviðmið fyrir allar greinar birtast í aðalnámskrá</a:t>
            </a:r>
          </a:p>
          <a:p>
            <a:endParaRPr lang="is-IS" dirty="0"/>
          </a:p>
          <a:p>
            <a:r>
              <a:rPr lang="is-IS" dirty="0" smtClean="0"/>
              <a:t>Viðmið fyrir hæfni er skipt í fjóra hluta A, B, C og D</a:t>
            </a:r>
            <a:endParaRPr lang="is-IS" dirty="0"/>
          </a:p>
        </p:txBody>
      </p:sp>
      <p:sp>
        <p:nvSpPr>
          <p:cNvPr id="5" name="Síðufótarstaðgengil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Réttarholtsskóli JPZ/LH</a:t>
            </a:r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926373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Hæfniviðmið </a:t>
            </a:r>
            <a:r>
              <a:rPr lang="is-IS" dirty="0" err="1" smtClean="0"/>
              <a:t>frh</a:t>
            </a:r>
            <a:endParaRPr lang="is-IS" dirty="0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s-IS" dirty="0"/>
              <a:t>A </a:t>
            </a:r>
            <a:r>
              <a:rPr lang="is-IS" b="1" dirty="0"/>
              <a:t>Framúrskarandi hæfni </a:t>
            </a:r>
            <a:r>
              <a:rPr lang="is-IS" dirty="0"/>
              <a:t>og frammistaða í námi með hliðsjón af hæfniviðmiðum </a:t>
            </a:r>
            <a:r>
              <a:rPr lang="is-IS" dirty="0" smtClean="0"/>
              <a:t>námsgreina</a:t>
            </a:r>
          </a:p>
          <a:p>
            <a:pPr marL="114300" indent="0">
              <a:buNone/>
            </a:pPr>
            <a:endParaRPr lang="is-IS" dirty="0"/>
          </a:p>
          <a:p>
            <a:r>
              <a:rPr lang="is-IS" dirty="0"/>
              <a:t>B </a:t>
            </a:r>
            <a:r>
              <a:rPr lang="is-IS" b="1" dirty="0"/>
              <a:t>Góð hæfni </a:t>
            </a:r>
            <a:r>
              <a:rPr lang="is-IS" dirty="0"/>
              <a:t>og frammistaða í námi með hliðsjón af hæfniviðmiðum námsgreinar </a:t>
            </a:r>
            <a:endParaRPr lang="is-IS" dirty="0" smtClean="0"/>
          </a:p>
          <a:p>
            <a:pPr marL="114300" indent="0">
              <a:buNone/>
            </a:pPr>
            <a:endParaRPr lang="is-IS" dirty="0"/>
          </a:p>
          <a:p>
            <a:r>
              <a:rPr lang="is-IS" dirty="0"/>
              <a:t>C </a:t>
            </a:r>
            <a:r>
              <a:rPr lang="is-IS" b="1" dirty="0"/>
              <a:t>Sæmileg hæfni </a:t>
            </a:r>
            <a:r>
              <a:rPr lang="is-IS" dirty="0"/>
              <a:t>og frammistaða í námi með hliðsjón af hæfniviðmiðum </a:t>
            </a:r>
            <a:r>
              <a:rPr lang="is-IS" dirty="0" smtClean="0"/>
              <a:t>námsgreinar</a:t>
            </a:r>
          </a:p>
          <a:p>
            <a:pPr marL="114300" indent="0">
              <a:buNone/>
            </a:pPr>
            <a:endParaRPr lang="is-IS" dirty="0"/>
          </a:p>
          <a:p>
            <a:r>
              <a:rPr lang="is-IS" dirty="0"/>
              <a:t>D Hæfni og frammistöðu í námi ábótavant með hliðsjón af hæfniviðmiðum námsgreinar </a:t>
            </a:r>
          </a:p>
          <a:p>
            <a:endParaRPr lang="is-IS" dirty="0"/>
          </a:p>
        </p:txBody>
      </p:sp>
      <p:sp>
        <p:nvSpPr>
          <p:cNvPr id="4" name="Síðufótarstaðgengill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Réttarholtsskóli JPZ/LH</a:t>
            </a:r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678999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Hæfniviðmið </a:t>
            </a:r>
            <a:r>
              <a:rPr lang="is-IS" dirty="0" err="1" smtClean="0"/>
              <a:t>frh</a:t>
            </a:r>
            <a:endParaRPr lang="is-IS" dirty="0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Sú hæfni sem nemandi býr yfir við lok grunnskóla er hæfnin sem meta á eða síðasta tileinkaða hæfni</a:t>
            </a:r>
          </a:p>
          <a:p>
            <a:pPr marL="114300" indent="0">
              <a:buNone/>
            </a:pPr>
            <a:endParaRPr lang="is-IS" dirty="0" smtClean="0"/>
          </a:p>
          <a:p>
            <a:r>
              <a:rPr lang="is-IS" dirty="0" smtClean="0"/>
              <a:t>Mögulegt/líklegt er að  nemendur byrji með C hæfni að hausti</a:t>
            </a:r>
          </a:p>
          <a:p>
            <a:endParaRPr lang="is-IS" dirty="0"/>
          </a:p>
          <a:p>
            <a:r>
              <a:rPr lang="is-IS" dirty="0" smtClean="0"/>
              <a:t>Kennslan/námið gengur út á að gera nemandann hæfari</a:t>
            </a:r>
          </a:p>
          <a:p>
            <a:endParaRPr lang="is-IS" dirty="0"/>
          </a:p>
          <a:p>
            <a:r>
              <a:rPr lang="is-IS" dirty="0" smtClean="0"/>
              <a:t>Framsetning hæfniviðmiðanna miðar við bókstafinn B</a:t>
            </a:r>
            <a:endParaRPr lang="is-IS" dirty="0"/>
          </a:p>
        </p:txBody>
      </p:sp>
      <p:sp>
        <p:nvSpPr>
          <p:cNvPr id="4" name="Síðufótarstaðgengill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Réttarholtsskóli JPZ/LH</a:t>
            </a:r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850697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Hæfniviðmið </a:t>
            </a:r>
            <a:r>
              <a:rPr lang="is-IS" dirty="0" err="1" smtClean="0"/>
              <a:t>frh</a:t>
            </a:r>
            <a:endParaRPr lang="is-IS" dirty="0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s-IS" dirty="0" smtClean="0"/>
              <a:t>Ef nemandi vinnur t.d. að hæfniviðmiðinu í íslensku: </a:t>
            </a:r>
          </a:p>
          <a:p>
            <a:pPr marL="114300" indent="0">
              <a:buNone/>
            </a:pPr>
            <a:endParaRPr lang="is-IS" dirty="0" smtClean="0"/>
          </a:p>
          <a:p>
            <a:pPr marL="114300" indent="0">
              <a:buNone/>
            </a:pPr>
            <a:r>
              <a:rPr lang="is-IS" dirty="0" smtClean="0"/>
              <a:t>,,</a:t>
            </a:r>
            <a:r>
              <a:rPr lang="is-IS" b="1" dirty="0" smtClean="0"/>
              <a:t>flutt mál sitt skýrt og skilmerkilega og hefur tileinkað sér viðeigandi talhraða og fas</a:t>
            </a:r>
            <a:r>
              <a:rPr lang="is-IS" dirty="0" smtClean="0"/>
              <a:t>“</a:t>
            </a:r>
          </a:p>
          <a:p>
            <a:pPr marL="114300" indent="0">
              <a:buNone/>
            </a:pPr>
            <a:endParaRPr lang="is-IS" dirty="0" smtClean="0"/>
          </a:p>
          <a:p>
            <a:pPr marL="114300" indent="0">
              <a:buNone/>
            </a:pPr>
            <a:r>
              <a:rPr lang="is-IS" dirty="0" smtClean="0"/>
              <a:t>Þá er allt eins líklegt að í upphafi 10. bekkjar geti hann: </a:t>
            </a:r>
          </a:p>
          <a:p>
            <a:pPr marL="114300" indent="0">
              <a:buNone/>
            </a:pPr>
            <a:r>
              <a:rPr lang="is-IS" b="1" i="1" dirty="0" smtClean="0"/>
              <a:t>flutt mál sitt sæmilega og nokkuð áheyrilega, með áherslum sem hæfa efni og tilefni</a:t>
            </a:r>
            <a:r>
              <a:rPr lang="is-IS" dirty="0" smtClean="0"/>
              <a:t> </a:t>
            </a:r>
            <a:endParaRPr lang="is-IS" dirty="0"/>
          </a:p>
          <a:p>
            <a:pPr marL="114300" indent="0">
              <a:buNone/>
            </a:pPr>
            <a:r>
              <a:rPr lang="is-IS" dirty="0" smtClean="0"/>
              <a:t>Þessi matslýsing á við nemenda sem fær C. Unnið er með ofangreint hæfniviðmið og nemandinn fær tækifæri til að bæta sig seinna á tímabilinu og þá gildir sú hæfni 100%</a:t>
            </a:r>
            <a:endParaRPr lang="is-IS" dirty="0"/>
          </a:p>
        </p:txBody>
      </p:sp>
      <p:sp>
        <p:nvSpPr>
          <p:cNvPr id="4" name="Síðufótarstaðgengill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Réttarholtsskóli JPZ/LH</a:t>
            </a:r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818593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Hæfniviðmið </a:t>
            </a:r>
            <a:r>
              <a:rPr lang="is-IS" dirty="0" err="1" smtClean="0"/>
              <a:t>frh</a:t>
            </a:r>
            <a:endParaRPr lang="is-IS" dirty="0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s-IS" dirty="0" smtClean="0"/>
              <a:t>Tvær leiðir til að greina nemendur eftir hæfni blasa við</a:t>
            </a:r>
          </a:p>
          <a:p>
            <a:endParaRPr lang="is-IS" dirty="0"/>
          </a:p>
          <a:p>
            <a:r>
              <a:rPr lang="is-IS" dirty="0" smtClean="0"/>
              <a:t>Annars vegar að skoða úrlausnir verkefna og meta þær í A, B, C eða D</a:t>
            </a:r>
          </a:p>
          <a:p>
            <a:endParaRPr lang="is-IS" dirty="0"/>
          </a:p>
          <a:p>
            <a:r>
              <a:rPr lang="is-IS" dirty="0" smtClean="0"/>
              <a:t>Hins vegar að vera með sérstök A verkefni, B verkefni o.s.</a:t>
            </a:r>
            <a:r>
              <a:rPr lang="is-IS" dirty="0" err="1" smtClean="0"/>
              <a:t>fr</a:t>
            </a:r>
            <a:r>
              <a:rPr lang="is-IS" dirty="0" smtClean="0"/>
              <a:t>.v.</a:t>
            </a:r>
          </a:p>
          <a:p>
            <a:endParaRPr lang="is-IS" dirty="0"/>
          </a:p>
          <a:p>
            <a:r>
              <a:rPr lang="is-IS" dirty="0" smtClean="0"/>
              <a:t>Hægt er að nota báðar leiðir og það er mismunandi eftir greinum hvor hentar betur t.d</a:t>
            </a:r>
            <a:r>
              <a:rPr lang="is-IS" smtClean="0"/>
              <a:t>. trésmíði</a:t>
            </a:r>
            <a:r>
              <a:rPr lang="is-IS" smtClean="0">
                <a:sym typeface="Wingdings" panose="05000000000000000000" pitchFamily="2" charset="2"/>
              </a:rPr>
              <a:t> dæmi</a:t>
            </a:r>
            <a:endParaRPr lang="is-IS" dirty="0"/>
          </a:p>
        </p:txBody>
      </p:sp>
      <p:sp>
        <p:nvSpPr>
          <p:cNvPr id="4" name="Síðufótarstaðgengill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dirty="0" smtClean="0"/>
              <a:t>Réttarholtsskóli </a:t>
            </a:r>
            <a:r>
              <a:rPr lang="is-IS" dirty="0" err="1" smtClean="0"/>
              <a:t>JPZ</a:t>
            </a:r>
            <a:r>
              <a:rPr lang="is-IS" dirty="0" smtClean="0"/>
              <a:t>/</a:t>
            </a:r>
            <a:r>
              <a:rPr lang="is-IS" dirty="0" err="1" smtClean="0"/>
              <a:t>LH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37200978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Matsviðmið</a:t>
            </a:r>
            <a:endParaRPr lang="is-IS" dirty="0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412704"/>
          </a:xfrm>
        </p:spPr>
        <p:txBody>
          <a:bodyPr/>
          <a:lstStyle/>
          <a:p>
            <a:pPr marL="114300" indent="0">
              <a:buNone/>
            </a:pPr>
            <a:endParaRPr lang="is-IS" dirty="0" smtClean="0"/>
          </a:p>
          <a:p>
            <a:r>
              <a:rPr lang="is-IS" dirty="0"/>
              <a:t>Nemendur og foreldrar þurfa að geta skilið hvað liggur að </a:t>
            </a:r>
            <a:r>
              <a:rPr lang="is-IS" dirty="0" smtClean="0"/>
              <a:t>baki </a:t>
            </a:r>
            <a:endParaRPr lang="is-IS" dirty="0"/>
          </a:p>
          <a:p>
            <a:endParaRPr lang="is-IS" dirty="0"/>
          </a:p>
          <a:p>
            <a:r>
              <a:rPr lang="is-IS" dirty="0"/>
              <a:t>Á að vera áreiðanlegt, óhlutdrægt, heiðarlegt og </a:t>
            </a:r>
            <a:r>
              <a:rPr lang="is-IS" dirty="0" smtClean="0"/>
              <a:t>sanngjarnt</a:t>
            </a:r>
            <a:endParaRPr lang="is-IS" dirty="0"/>
          </a:p>
          <a:p>
            <a:endParaRPr lang="is-IS" dirty="0"/>
          </a:p>
          <a:p>
            <a:r>
              <a:rPr lang="is-IS" dirty="0"/>
              <a:t>Lýsa hversu vel nemandi hefur skilgreinda hæfni á valdi </a:t>
            </a:r>
            <a:r>
              <a:rPr lang="is-IS" dirty="0" err="1" smtClean="0"/>
              <a:t>sínu</a:t>
            </a:r>
            <a:r>
              <a:rPr lang="is-IS" dirty="0" smtClean="0"/>
              <a:t> með vísun í texta</a:t>
            </a:r>
            <a:endParaRPr lang="is-IS" dirty="0"/>
          </a:p>
          <a:p>
            <a:endParaRPr lang="is-IS" dirty="0"/>
          </a:p>
        </p:txBody>
      </p:sp>
      <p:sp>
        <p:nvSpPr>
          <p:cNvPr id="4" name="Síðufótarstaðgengill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Réttarholtsskóli JPZ/LH</a:t>
            </a:r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4212126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ótekari">
  <a:themeElements>
    <a:clrScheme name="Apótekari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Office sígilt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pótekari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þ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þ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39641</TotalTime>
  <Words>1056</Words>
  <Application>Microsoft Office PowerPoint</Application>
  <PresentationFormat>On-screen Show (4:3)</PresentationFormat>
  <Paragraphs>146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Apótekari</vt:lpstr>
      <vt:lpstr>Útskrift 10. bekkjar vorið 2016</vt:lpstr>
      <vt:lpstr>Markmið aðalnámskrár bls. 9 og 11</vt:lpstr>
      <vt:lpstr>Nýr einkunnakvarði</vt:lpstr>
      <vt:lpstr>Hæfniviðmið</vt:lpstr>
      <vt:lpstr>Hæfniviðmið frh</vt:lpstr>
      <vt:lpstr>Hæfniviðmið frh</vt:lpstr>
      <vt:lpstr>Hæfniviðmið frh</vt:lpstr>
      <vt:lpstr>Hæfniviðmið frh</vt:lpstr>
      <vt:lpstr>Matsviðmið</vt:lpstr>
      <vt:lpstr>Matsviðmið frh</vt:lpstr>
      <vt:lpstr>Matsviðmið frh</vt:lpstr>
      <vt:lpstr>Matsviðmið frh</vt:lpstr>
      <vt:lpstr>Matsviðmið frh (aðaln.) bls. 55</vt:lpstr>
      <vt:lpstr>Matsviðmið ósamræmi</vt:lpstr>
      <vt:lpstr>ósamræmi frh.</vt:lpstr>
      <vt:lpstr>Frh </vt:lpstr>
      <vt:lpstr>Innritun í framhaldsskóla</vt:lpstr>
      <vt:lpstr>Takk fyrir</vt:lpstr>
    </vt:vector>
  </TitlesOfParts>
  <Company>UTM - Reykjavík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Útskrift 10. bekkjar vorið 2016</dc:title>
  <dc:creator>Jon Petur Zimsen</dc:creator>
  <cp:lastModifiedBy>Íva Sigrún Björnsdóttir</cp:lastModifiedBy>
  <cp:revision>104</cp:revision>
  <cp:lastPrinted>2015-08-27T14:01:09Z</cp:lastPrinted>
  <dcterms:created xsi:type="dcterms:W3CDTF">2015-08-27T11:22:43Z</dcterms:created>
  <dcterms:modified xsi:type="dcterms:W3CDTF">2016-01-12T12:36:12Z</dcterms:modified>
</cp:coreProperties>
</file>