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79" r:id="rId3"/>
    <p:sldId id="316" r:id="rId4"/>
    <p:sldId id="301" r:id="rId5"/>
    <p:sldId id="287" r:id="rId6"/>
    <p:sldId id="288" r:id="rId7"/>
    <p:sldId id="289" r:id="rId8"/>
    <p:sldId id="290" r:id="rId9"/>
    <p:sldId id="295" r:id="rId10"/>
    <p:sldId id="318" r:id="rId11"/>
    <p:sldId id="300" r:id="rId12"/>
    <p:sldId id="319" r:id="rId13"/>
    <p:sldId id="320" r:id="rId14"/>
    <p:sldId id="327" r:id="rId15"/>
    <p:sldId id="328" r:id="rId16"/>
    <p:sldId id="329" r:id="rId17"/>
    <p:sldId id="331" r:id="rId18"/>
    <p:sldId id="332" r:id="rId19"/>
    <p:sldId id="333" r:id="rId20"/>
    <p:sldId id="334" r:id="rId21"/>
    <p:sldId id="338" r:id="rId22"/>
    <p:sldId id="335" r:id="rId23"/>
    <p:sldId id="336" r:id="rId24"/>
    <p:sldId id="324" r:id="rId25"/>
    <p:sldId id="325" r:id="rId26"/>
    <p:sldId id="326" r:id="rId27"/>
    <p:sldId id="321" r:id="rId28"/>
    <p:sldId id="322" r:id="rId29"/>
    <p:sldId id="323" r:id="rId30"/>
    <p:sldId id="317" r:id="rId31"/>
    <p:sldId id="337" r:id="rId32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20" autoAdjust="0"/>
  </p:normalViewPr>
  <p:slideViewPr>
    <p:cSldViewPr>
      <p:cViewPr varScale="1">
        <p:scale>
          <a:sx n="104" d="100"/>
          <a:sy n="104" d="100"/>
        </p:scale>
        <p:origin x="12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3BE8-D5B2-4D04-BC2C-45E084B24196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10E0-18C9-4B6D-86BD-77841AEE70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187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565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907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486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019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6883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519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89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101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8322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05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035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270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789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850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206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8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282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945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10E0-18C9-4B6D-86BD-77841AEE70C8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32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594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065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051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6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069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956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81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447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986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467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991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93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64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E65E840B-F24B-4A4A-BAE0-6424465BAF34}" type="datetimeFigureOut">
              <a:rPr lang="is-IS" smtClean="0"/>
              <a:t>12.2.2016</a:t>
            </a:fld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s-I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D5F85E4-3C0D-4C29-BAD6-A06DB12817F8}" type="slidenum">
              <a:rPr lang="is-IS" smtClean="0"/>
              <a:t>‹#›</a:t>
            </a:fld>
            <a:endParaRPr lang="is-I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" cy="56388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chemeClr val="bg1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990600" y="6248400"/>
            <a:ext cx="8153400" cy="609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5" name="Picture 4" descr="logo_myn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250547" cy="422912"/>
          </a:xfrm>
          <a:prstGeom prst="rect">
            <a:avLst/>
          </a:prstGeom>
        </p:spPr>
      </p:pic>
      <p:pic>
        <p:nvPicPr>
          <p:cNvPr id="7" name="Picture 6" descr="logo_bw_mynd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692400"/>
            <a:ext cx="1999488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896" y="980728"/>
            <a:ext cx="7772400" cy="1872208"/>
          </a:xfrm>
        </p:spPr>
        <p:txBody>
          <a:bodyPr/>
          <a:lstStyle/>
          <a:p>
            <a:r>
              <a:rPr lang="is-IS" sz="3600" dirty="0"/>
              <a:t>Að gefa lokaeinkunn</a:t>
            </a:r>
            <a:br>
              <a:rPr lang="is-IS" sz="3600" dirty="0"/>
            </a:br>
            <a:r>
              <a:rPr lang="is-IS" sz="3600" dirty="0"/>
              <a:t>eftir</a:t>
            </a:r>
            <a:br>
              <a:rPr lang="is-IS" sz="3600" dirty="0"/>
            </a:br>
            <a:r>
              <a:rPr lang="is-IS" sz="3600" dirty="0"/>
              <a:t>nýja </a:t>
            </a:r>
            <a:r>
              <a:rPr lang="is-IS" sz="3600" dirty="0" smtClean="0"/>
              <a:t>matskvarðanum</a:t>
            </a:r>
            <a:br>
              <a:rPr lang="is-IS" sz="3600" dirty="0" smtClean="0"/>
            </a:br>
            <a:endParaRPr lang="is-I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37111"/>
            <a:ext cx="6400800" cy="1440160"/>
          </a:xfrm>
        </p:spPr>
        <p:txBody>
          <a:bodyPr/>
          <a:lstStyle/>
          <a:p>
            <a:r>
              <a:rPr lang="is-IS" sz="2400" dirty="0" smtClean="0"/>
              <a:t>A, B+, B, C+, C og D</a:t>
            </a:r>
          </a:p>
          <a:p>
            <a:r>
              <a:rPr lang="is-IS" sz="2400" dirty="0" smtClean="0"/>
              <a:t>Gylfi Jón Gylfason,</a:t>
            </a:r>
          </a:p>
          <a:p>
            <a:r>
              <a:rPr lang="is-IS" sz="2400" dirty="0" smtClean="0"/>
              <a:t>sviðsstjóri á matssviði</a:t>
            </a:r>
            <a:endParaRPr lang="is-I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255" y="2571171"/>
            <a:ext cx="3081671" cy="37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03 at 14.0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4" y="0"/>
            <a:ext cx="8898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Að finna lokaeinkunn í námsgrein -   kröfur til námsmats á nýjum grunni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7772400" cy="4114800"/>
          </a:xfrm>
        </p:spPr>
        <p:txBody>
          <a:bodyPr>
            <a:normAutofit/>
          </a:bodyPr>
          <a:lstStyle/>
          <a:p>
            <a:r>
              <a:rPr lang="is-IS" sz="2800" dirty="0" smtClean="0"/>
              <a:t>Skólar </a:t>
            </a:r>
            <a:r>
              <a:rPr lang="is-IS" sz="2800" dirty="0"/>
              <a:t>þurfa að setja fram með skýrum hætti hvernig þeir ætla að finna lokaeinkunn þannig að nemendum og foreldrum sé ljóst hvernig það er </a:t>
            </a:r>
            <a:r>
              <a:rPr lang="is-IS" sz="2800" dirty="0" smtClean="0"/>
              <a:t>gert.</a:t>
            </a:r>
            <a:endParaRPr lang="is-IS" sz="2800" dirty="0"/>
          </a:p>
          <a:p>
            <a:r>
              <a:rPr lang="is-IS" sz="2800" dirty="0"/>
              <a:t>Vinnureglur skólans </a:t>
            </a:r>
            <a:r>
              <a:rPr lang="is-IS" sz="2800" dirty="0" smtClean="0"/>
              <a:t>verða að vera </a:t>
            </a:r>
            <a:r>
              <a:rPr lang="is-IS" sz="2800" dirty="0"/>
              <a:t>gagnsæjar og hægt að rökstyðja </a:t>
            </a:r>
            <a:r>
              <a:rPr lang="is-IS" sz="2800" dirty="0" smtClean="0"/>
              <a:t>og útskýra einkunnir </a:t>
            </a:r>
            <a:r>
              <a:rPr lang="is-IS" sz="2800" dirty="0"/>
              <a:t>út frá þeim/frá þeim </a:t>
            </a:r>
            <a:r>
              <a:rPr lang="is-IS" sz="2800" dirty="0" smtClean="0"/>
              <a:t>grunni.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489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47187"/>
            <a:ext cx="7772400" cy="1143000"/>
          </a:xfrm>
        </p:spPr>
        <p:txBody>
          <a:bodyPr/>
          <a:lstStyle/>
          <a:p>
            <a:r>
              <a:rPr lang="is-IS" dirty="0" smtClean="0"/>
              <a:t>Á hverju byggir einkunnagjöfin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72400" cy="4114800"/>
          </a:xfrm>
        </p:spPr>
        <p:txBody>
          <a:bodyPr/>
          <a:lstStyle/>
          <a:p>
            <a:r>
              <a:rPr lang="is-IS" sz="2800" dirty="0" smtClean="0"/>
              <a:t>Á matsviðmiðum sem lýsa þeim námsþáttum sem liggja til grundvallar.</a:t>
            </a:r>
          </a:p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19" y="2708920"/>
            <a:ext cx="4704762" cy="35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050273"/>
            <a:ext cx="1757131" cy="28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Dæmi um einkunnagjöf</a:t>
            </a:r>
            <a:endParaRPr lang="is-I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787058"/>
            <a:ext cx="71576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33" y="260648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114800"/>
          </a:xfrm>
        </p:spPr>
        <p:txBody>
          <a:bodyPr/>
          <a:lstStyle/>
          <a:p>
            <a:r>
              <a:rPr lang="is-IS" dirty="0" smtClean="0"/>
              <a:t>Farið er yfir verkefni og vinnu nemandans og það metið sem fyrir liggur. </a:t>
            </a:r>
          </a:p>
          <a:p>
            <a:r>
              <a:rPr lang="is-IS" dirty="0" smtClean="0"/>
              <a:t>Að því loknu er greint á hvaða matsviðmið reynir og viðkomandi matsviðmið námsgreinar opnuð.</a:t>
            </a:r>
          </a:p>
          <a:p>
            <a:r>
              <a:rPr lang="is-IS" dirty="0" smtClean="0"/>
              <a:t>Hæfni nemandans á hverju matsviðmiði metin og það skyggt á skráningarblaði .</a:t>
            </a:r>
          </a:p>
        </p:txBody>
      </p:sp>
    </p:spTree>
    <p:extLst>
      <p:ext uri="{BB962C8B-B14F-4D97-AF65-F5344CB8AC3E}">
        <p14:creationId xmlns:p14="http://schemas.microsoft.com/office/powerpoint/2010/main" val="701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153" y="332656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114800"/>
          </a:xfrm>
        </p:spPr>
        <p:txBody>
          <a:bodyPr/>
          <a:lstStyle/>
          <a:p>
            <a:r>
              <a:rPr lang="is-IS" dirty="0"/>
              <a:t>Að því búnu gerir kennarinn einfalda sjóngreiningu á hæfni nemandans út frá matsviðmiðum sem skyggð eru. A,B eða C</a:t>
            </a:r>
            <a:r>
              <a:rPr lang="is-IS" dirty="0" smtClean="0"/>
              <a:t>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Sjóngreining á hæfni nemanda er það að meta hæfni út frá vægi þeirra matsviðmiða sem búið er að skyggja á skráningarblaði.</a:t>
            </a:r>
          </a:p>
        </p:txBody>
      </p:sp>
    </p:spTree>
    <p:extLst>
      <p:ext uri="{BB962C8B-B14F-4D97-AF65-F5344CB8AC3E}">
        <p14:creationId xmlns:p14="http://schemas.microsoft.com/office/powerpoint/2010/main" val="16977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11005"/>
            <a:ext cx="7772400" cy="4114800"/>
          </a:xfrm>
        </p:spPr>
        <p:txBody>
          <a:bodyPr/>
          <a:lstStyle/>
          <a:p>
            <a:r>
              <a:rPr lang="is-IS" dirty="0" smtClean="0"/>
              <a:t>Mikilvægt er að hafa í huga á þessu stigi málsins að þeir nemendur sem fá einkunnina B eða hærra eiga að geta hafið nám í framhaldsskóla á hæfniþrepi tvö í íslensku, ensku, stærðfræði og dönsku.</a:t>
            </a:r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5616624" cy="21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1167"/>
            <a:ext cx="7772400" cy="4114800"/>
          </a:xfrm>
        </p:spPr>
        <p:txBody>
          <a:bodyPr/>
          <a:lstStyle/>
          <a:p>
            <a:r>
              <a:rPr lang="is-IS" dirty="0" smtClean="0"/>
              <a:t>Kennaranum er treyst til að meta hæfni nemandans út frá fagmennsku sinni og hefur frelsi til þess að velja sér leið.</a:t>
            </a:r>
          </a:p>
          <a:p>
            <a:r>
              <a:rPr lang="is-IS" dirty="0" smtClean="0"/>
              <a:t>Kennarinn þarf að gefa bókstafseinkunn út frá matsviðmiðunum en hefur annars frelsi til að velja sér leið.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570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is-IS" dirty="0" smtClean="0"/>
              <a:t>Að gefa 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29649"/>
            <a:ext cx="7992888" cy="4968552"/>
          </a:xfrm>
        </p:spPr>
        <p:txBody>
          <a:bodyPr/>
          <a:lstStyle/>
          <a:p>
            <a:r>
              <a:rPr lang="is-IS" dirty="0" smtClean="0"/>
              <a:t>Hér er um verulega breytingu að ræða frá því sem var þar sem kennarar gátu notað hvaða forsendur sem var sem grunn einkunnagjafar.</a:t>
            </a:r>
          </a:p>
          <a:p>
            <a:r>
              <a:rPr lang="is-IS" dirty="0" smtClean="0"/>
              <a:t>Ef kennarar meta út frá matsviðmiðum og kröfunni um að nemendur sem fá B eða hærra geti hafið nám á hæfniþrepi tvö ættu einkunnir að </a:t>
            </a:r>
            <a:r>
              <a:rPr lang="is-IS" dirty="0"/>
              <a:t>verða sambærilegri milli skóla til mikilla hagsbóta fyrir </a:t>
            </a:r>
            <a:r>
              <a:rPr lang="is-IS" dirty="0" smtClean="0"/>
              <a:t>nemendur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6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 gefa lokaeinkunn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r>
              <a:rPr lang="is-IS" dirty="0" smtClean="0"/>
              <a:t>Einkunnin sem gefin er á að endurspegla þá hæfni sem nemandinn býr yfir við útskrift og er þess vegna ekki samtala eða meðaltal þess sem hann gert yfir veturinn.</a:t>
            </a:r>
          </a:p>
          <a:p>
            <a:r>
              <a:rPr lang="is-IS" dirty="0" smtClean="0"/>
              <a:t>Nemandinn missir ekki hæfni sem hann hefur náð.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384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Efnisyfirlit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558608" cy="41791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s-IS" dirty="0" smtClean="0"/>
              <a:t>Inngangur. </a:t>
            </a:r>
          </a:p>
          <a:p>
            <a:pPr>
              <a:buFontTx/>
              <a:buChar char="-"/>
            </a:pPr>
            <a:r>
              <a:rPr lang="is-IS" dirty="0" smtClean="0"/>
              <a:t>Hvað </a:t>
            </a:r>
            <a:r>
              <a:rPr lang="is-IS" dirty="0"/>
              <a:t>er hæfnieinkunn</a:t>
            </a:r>
            <a:r>
              <a:rPr lang="is-IS" dirty="0" smtClean="0"/>
              <a:t>?</a:t>
            </a:r>
          </a:p>
          <a:p>
            <a:pPr>
              <a:buFontTx/>
              <a:buChar char="-"/>
            </a:pPr>
            <a:r>
              <a:rPr lang="is-IS" dirty="0" smtClean="0"/>
              <a:t>Einkunnagjöfin.</a:t>
            </a:r>
          </a:p>
          <a:p>
            <a:pPr>
              <a:buFontTx/>
              <a:buChar char="-"/>
            </a:pPr>
            <a:r>
              <a:rPr lang="is-IS" dirty="0" smtClean="0"/>
              <a:t>Stjörnumerktar einkunnir.</a:t>
            </a:r>
          </a:p>
          <a:p>
            <a:pPr>
              <a:buFontTx/>
              <a:buChar char="-"/>
            </a:pPr>
            <a:r>
              <a:rPr lang="is-IS" dirty="0" smtClean="0"/>
              <a:t>Að gefa einkunn.</a:t>
            </a:r>
          </a:p>
          <a:p>
            <a:pPr>
              <a:buFontTx/>
              <a:buChar char="-"/>
            </a:pPr>
            <a:r>
              <a:rPr lang="is-IS" dirty="0" smtClean="0"/>
              <a:t>Dæmi um einkunnagjöf.</a:t>
            </a:r>
          </a:p>
          <a:p>
            <a:pPr>
              <a:buFontTx/>
              <a:buChar char="-"/>
            </a:pPr>
            <a:r>
              <a:rPr lang="is-IS" dirty="0" smtClean="0"/>
              <a:t>Að gefa lokaeinkunn.</a:t>
            </a:r>
          </a:p>
          <a:p>
            <a:pPr>
              <a:buFontTx/>
              <a:buChar char="-"/>
            </a:pPr>
            <a:endParaRPr lang="is-IS" dirty="0" smtClean="0"/>
          </a:p>
          <a:p>
            <a:pPr>
              <a:buFontTx/>
              <a:buChar char="-"/>
            </a:pPr>
            <a:endParaRPr lang="is-IS" dirty="0" smtClean="0"/>
          </a:p>
          <a:p>
            <a:pPr>
              <a:buFontTx/>
              <a:buChar char="-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73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 gefa lokaeinkunn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r>
              <a:rPr lang="is-IS" dirty="0" smtClean="0"/>
              <a:t>Ekki varpa gamla einkunnakvarðanum yfir í bókstafi.</a:t>
            </a:r>
          </a:p>
          <a:p>
            <a:r>
              <a:rPr lang="is-IS" dirty="0" smtClean="0"/>
              <a:t>Einkunnin er ekki meðaltalsútkoma verkefna.</a:t>
            </a:r>
          </a:p>
          <a:p>
            <a:r>
              <a:rPr lang="is-IS" dirty="0" smtClean="0"/>
              <a:t>Kennari hefur leyfi til að láta matsviðmið hafa mismunandi vægi í einkunnagjöf.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52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br>
              <a:rPr lang="is-IS" dirty="0" smtClean="0"/>
            </a:br>
            <a:r>
              <a:rPr lang="is-IS" dirty="0" smtClean="0"/>
              <a:t>á mörkum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08836"/>
            <a:ext cx="8064896" cy="4928476"/>
          </a:xfrm>
        </p:spPr>
        <p:txBody>
          <a:bodyPr/>
          <a:lstStyle/>
          <a:p>
            <a:r>
              <a:rPr lang="is-IS" dirty="0" smtClean="0"/>
              <a:t>Þegar búið er að meta hvort nemandinn er með A, B, eða C hæfni er næsta skref að meta hvort til greina komi að gefa nemandanum B+ eða C+.</a:t>
            </a:r>
          </a:p>
          <a:p>
            <a:r>
              <a:rPr lang="is-IS" dirty="0" smtClean="0"/>
              <a:t>Nemendur sem geta fengið þessar einkunnir eru nemendur sem hafa uppfyllt kröfur um bókstafinn á undan og uppfylla stóran hluta viðmiða bókstafsins fyrir ofan, en </a:t>
            </a:r>
            <a:r>
              <a:rPr lang="is-IS" dirty="0"/>
              <a:t>ekki nægilega mörg matsviðmið til að gefa B eða 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25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br>
              <a:rPr lang="is-IS" dirty="0" smtClean="0"/>
            </a:br>
            <a:r>
              <a:rPr lang="is-IS" dirty="0" smtClean="0"/>
              <a:t>á mörkum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8852"/>
            <a:ext cx="7772400" cy="4114800"/>
          </a:xfrm>
        </p:spPr>
        <p:txBody>
          <a:bodyPr/>
          <a:lstStyle/>
          <a:p>
            <a:r>
              <a:rPr lang="is-IS" dirty="0" smtClean="0"/>
              <a:t>Útlagar, eða þeir nemendur sem eru á mörkunum hvað varðar einkunnagjöf, verða til í þessu kerfi líkt og því gamla.</a:t>
            </a:r>
          </a:p>
          <a:p>
            <a:r>
              <a:rPr lang="is-IS" dirty="0" smtClean="0"/>
              <a:t>Gæta þarf þess að geta rökstutt einkunnir þeirra vel en kennurum er, samkvæmt </a:t>
            </a:r>
            <a:r>
              <a:rPr lang="is-IS" dirty="0" smtClean="0"/>
              <a:t>aðalnámskrá</a:t>
            </a:r>
            <a:r>
              <a:rPr lang="is-IS" dirty="0" smtClean="0"/>
              <a:t>, treyst með fagmennsku sinni til að meta þessa nemendur líkt og aðra.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850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04" y="188640"/>
            <a:ext cx="7772400" cy="1143000"/>
          </a:xfrm>
        </p:spPr>
        <p:txBody>
          <a:bodyPr/>
          <a:lstStyle/>
          <a:p>
            <a:r>
              <a:rPr lang="is-IS" dirty="0" smtClean="0"/>
              <a:t>Að gefa lokaeinkunn</a:t>
            </a:r>
            <a:br>
              <a:rPr lang="is-IS" dirty="0" smtClean="0"/>
            </a:br>
            <a:r>
              <a:rPr lang="is-IS" dirty="0" smtClean="0"/>
              <a:t>á mörkum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8064896" cy="4608512"/>
          </a:xfrm>
        </p:spPr>
        <p:txBody>
          <a:bodyPr/>
          <a:lstStyle/>
          <a:p>
            <a:r>
              <a:rPr lang="is-IS" dirty="0" smtClean="0"/>
              <a:t>Frelsi kennarans til að velja þá leið sem hann vill fara í námsmatinu hefur marga kosti en líka þann galla að ekki er hægt að gefa fyrirmæli eða leið sem allir eiga að fara í einkunnagjöf.</a:t>
            </a:r>
          </a:p>
          <a:p>
            <a:r>
              <a:rPr lang="is-IS" dirty="0" smtClean="0"/>
              <a:t>Það sem rætt hefur verið hér að framan er þess vegna dæmi um möguleika sem hægt er að fara við einkunnagjöf en er alls ekki eina leiðin sem fær er.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735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64555" y="183443"/>
            <a:ext cx="3268222" cy="6428502"/>
            <a:chOff x="2864555" y="0"/>
            <a:chExt cx="3268222" cy="6428502"/>
          </a:xfrm>
        </p:grpSpPr>
        <p:pic>
          <p:nvPicPr>
            <p:cNvPr id="2" name="Picture 1" descr="Screen Shot 2016-01-24 at 21.12.0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555" y="0"/>
              <a:ext cx="3240000" cy="2887579"/>
            </a:xfrm>
            <a:prstGeom prst="rect">
              <a:avLst/>
            </a:prstGeom>
          </p:spPr>
        </p:pic>
        <p:pic>
          <p:nvPicPr>
            <p:cNvPr id="3" name="Picture 2" descr="Screen Shot 2016-01-24 at 21.12.2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666" y="2878669"/>
              <a:ext cx="3240000" cy="2891776"/>
            </a:xfrm>
            <a:prstGeom prst="rect">
              <a:avLst/>
            </a:prstGeom>
          </p:spPr>
        </p:pic>
        <p:pic>
          <p:nvPicPr>
            <p:cNvPr id="4" name="Picture 3" descr="Screen Shot 2016-01-24 at 21.12.4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77" y="5756334"/>
              <a:ext cx="3240000" cy="67216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15616" y="0"/>
            <a:ext cx="1351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kennari</a:t>
            </a:r>
            <a:r>
              <a:rPr lang="en-US" dirty="0" smtClean="0"/>
              <a:t> </a:t>
            </a:r>
            <a:r>
              <a:rPr lang="en-US" dirty="0" err="1" smtClean="0"/>
              <a:t>getur</a:t>
            </a:r>
            <a:r>
              <a:rPr lang="en-US" dirty="0" smtClean="0"/>
              <a:t> </a:t>
            </a:r>
            <a:r>
              <a:rPr lang="en-US" dirty="0" err="1" smtClean="0"/>
              <a:t>ákveðið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gefa</a:t>
            </a:r>
            <a:r>
              <a:rPr lang="en-US" dirty="0" smtClean="0"/>
              <a:t> </a:t>
            </a:r>
            <a:r>
              <a:rPr lang="en-US" dirty="0" err="1" smtClean="0"/>
              <a:t>einkunnina</a:t>
            </a:r>
            <a:r>
              <a:rPr lang="en-US" dirty="0" smtClean="0"/>
              <a:t> </a:t>
            </a:r>
            <a:r>
              <a:rPr lang="en-US" dirty="0" smtClean="0"/>
              <a:t>C+.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1857" y="127000"/>
            <a:ext cx="3240000" cy="6431147"/>
            <a:chOff x="2721857" y="1"/>
            <a:chExt cx="3240000" cy="6431147"/>
          </a:xfrm>
        </p:grpSpPr>
        <p:pic>
          <p:nvPicPr>
            <p:cNvPr id="4" name="Picture 3" descr="Screen Shot 2016-01-24 at 21.03.1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57" y="1"/>
              <a:ext cx="3240000" cy="2884621"/>
            </a:xfrm>
            <a:prstGeom prst="rect">
              <a:avLst/>
            </a:prstGeom>
          </p:spPr>
        </p:pic>
        <p:pic>
          <p:nvPicPr>
            <p:cNvPr id="5" name="Picture 4" descr="Screen Shot 2016-01-24 at 21.03.3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57" y="2866471"/>
              <a:ext cx="3240000" cy="2895561"/>
            </a:xfrm>
            <a:prstGeom prst="rect">
              <a:avLst/>
            </a:prstGeom>
          </p:spPr>
        </p:pic>
        <p:pic>
          <p:nvPicPr>
            <p:cNvPr id="6" name="Picture 5" descr="Screen Shot 2016-01-24 at 21.03.5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57" y="5773318"/>
              <a:ext cx="3240000" cy="65783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99592" y="127000"/>
            <a:ext cx="1351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kennari</a:t>
            </a:r>
            <a:r>
              <a:rPr lang="en-US" dirty="0" smtClean="0"/>
              <a:t> </a:t>
            </a:r>
            <a:r>
              <a:rPr lang="en-US" dirty="0" err="1" smtClean="0"/>
              <a:t>getur</a:t>
            </a:r>
            <a:r>
              <a:rPr lang="en-US" dirty="0" smtClean="0"/>
              <a:t> </a:t>
            </a:r>
            <a:r>
              <a:rPr lang="en-US" dirty="0" err="1" smtClean="0"/>
              <a:t>ákveðið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veita</a:t>
            </a:r>
            <a:r>
              <a:rPr lang="en-US" dirty="0" smtClean="0"/>
              <a:t> </a:t>
            </a:r>
            <a:r>
              <a:rPr lang="en-US" dirty="0" err="1" smtClean="0"/>
              <a:t>einkunnina</a:t>
            </a:r>
            <a:r>
              <a:rPr lang="en-US" dirty="0"/>
              <a:t> </a:t>
            </a:r>
            <a:r>
              <a:rPr lang="en-US" dirty="0" smtClean="0"/>
              <a:t>B+.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49223" y="98779"/>
            <a:ext cx="3240000" cy="6433643"/>
            <a:chOff x="2949223" y="98779"/>
            <a:chExt cx="3240000" cy="6433643"/>
          </a:xfrm>
        </p:grpSpPr>
        <p:pic>
          <p:nvPicPr>
            <p:cNvPr id="2" name="Picture 1" descr="Screen Shot 2016-01-24 at 21.07.2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23" y="98779"/>
              <a:ext cx="3240000" cy="2884621"/>
            </a:xfrm>
            <a:prstGeom prst="rect">
              <a:avLst/>
            </a:prstGeom>
          </p:spPr>
        </p:pic>
        <p:pic>
          <p:nvPicPr>
            <p:cNvPr id="3" name="Picture 2" descr="Screen Shot 2016-01-24 at 21.07.3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23" y="2977443"/>
              <a:ext cx="3240000" cy="2888811"/>
            </a:xfrm>
            <a:prstGeom prst="rect">
              <a:avLst/>
            </a:prstGeom>
          </p:spPr>
        </p:pic>
        <p:pic>
          <p:nvPicPr>
            <p:cNvPr id="4" name="Picture 3" descr="Screen Shot 2016-01-24 at 21.07.59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23" y="5866254"/>
              <a:ext cx="3240000" cy="66616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71600" y="404664"/>
            <a:ext cx="13518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kennari</a:t>
            </a:r>
            <a:r>
              <a:rPr lang="en-US" dirty="0" smtClean="0"/>
              <a:t> </a:t>
            </a:r>
            <a:r>
              <a:rPr lang="en-US" dirty="0" err="1" smtClean="0"/>
              <a:t>getur</a:t>
            </a:r>
            <a:r>
              <a:rPr lang="en-US" dirty="0" smtClean="0"/>
              <a:t> </a:t>
            </a:r>
            <a:r>
              <a:rPr lang="en-US" dirty="0" err="1" smtClean="0"/>
              <a:t>ákveðið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gefa</a:t>
            </a:r>
            <a:r>
              <a:rPr lang="en-US" dirty="0" smtClean="0"/>
              <a:t>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26249" y="237548"/>
            <a:ext cx="5148005" cy="6335114"/>
            <a:chOff x="2498939" y="0"/>
            <a:chExt cx="5148005" cy="6335114"/>
          </a:xfrm>
        </p:grpSpPr>
        <p:pic>
          <p:nvPicPr>
            <p:cNvPr id="2" name="Picture 1" descr="Screen Shot 2016-01-24 at 20.17.5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939" y="0"/>
              <a:ext cx="5148000" cy="3528000"/>
            </a:xfrm>
            <a:prstGeom prst="rect">
              <a:avLst/>
            </a:prstGeom>
          </p:spPr>
        </p:pic>
        <p:pic>
          <p:nvPicPr>
            <p:cNvPr id="3" name="Picture 2" descr="Screen Shot 2016-01-24 at 20.18.1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944" y="3497114"/>
              <a:ext cx="5148000" cy="2838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971600" y="5609"/>
            <a:ext cx="13518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kennari</a:t>
            </a:r>
            <a:r>
              <a:rPr lang="en-US" dirty="0" smtClean="0"/>
              <a:t> </a:t>
            </a:r>
            <a:r>
              <a:rPr lang="en-US" dirty="0" err="1" smtClean="0"/>
              <a:t>gæti</a:t>
            </a:r>
            <a:r>
              <a:rPr lang="en-US" dirty="0" smtClean="0"/>
              <a:t> </a:t>
            </a:r>
            <a:r>
              <a:rPr lang="en-US" dirty="0" err="1" smtClean="0"/>
              <a:t>ákveðið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gefa</a:t>
            </a:r>
            <a:r>
              <a:rPr lang="en-US" dirty="0" smtClean="0"/>
              <a:t> A </a:t>
            </a:r>
            <a:r>
              <a:rPr lang="en-US" dirty="0" err="1" smtClean="0"/>
              <a:t>þrátt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hafi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náð</a:t>
            </a:r>
            <a:r>
              <a:rPr lang="en-US" dirty="0" smtClean="0"/>
              <a:t> A </a:t>
            </a:r>
            <a:r>
              <a:rPr lang="en-US" dirty="0" err="1" smtClean="0"/>
              <a:t>hæfni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einu</a:t>
            </a:r>
            <a:r>
              <a:rPr lang="en-US" dirty="0" smtClean="0"/>
              <a:t> </a:t>
            </a:r>
            <a:r>
              <a:rPr lang="en-US" dirty="0" err="1" smtClean="0"/>
              <a:t>atriði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30517" y="225313"/>
            <a:ext cx="5161644" cy="6358340"/>
            <a:chOff x="2134510" y="157038"/>
            <a:chExt cx="5161644" cy="6358340"/>
          </a:xfrm>
        </p:grpSpPr>
        <p:pic>
          <p:nvPicPr>
            <p:cNvPr id="6" name="Picture 5" descr="Screen Shot 2016-01-24 at 19.22.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510" y="157038"/>
              <a:ext cx="5148000" cy="3538124"/>
            </a:xfrm>
            <a:prstGeom prst="rect">
              <a:avLst/>
            </a:prstGeom>
          </p:spPr>
        </p:pic>
        <p:pic>
          <p:nvPicPr>
            <p:cNvPr id="7" name="Picture 6" descr="Screen Shot 2016-01-24 at 19.22.3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152" y="3671378"/>
              <a:ext cx="5148002" cy="2844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71600" y="476672"/>
            <a:ext cx="135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B+.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39892" y="232127"/>
            <a:ext cx="5148000" cy="6360199"/>
            <a:chOff x="2102932" y="232127"/>
            <a:chExt cx="5148000" cy="6360199"/>
          </a:xfrm>
        </p:grpSpPr>
        <p:pic>
          <p:nvPicPr>
            <p:cNvPr id="2" name="Picture 1" descr="Screen Shot 2016-01-24 at 20.08.40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32" y="232127"/>
              <a:ext cx="5148000" cy="3528000"/>
            </a:xfrm>
            <a:prstGeom prst="rect">
              <a:avLst/>
            </a:prstGeom>
          </p:spPr>
        </p:pic>
        <p:pic>
          <p:nvPicPr>
            <p:cNvPr id="3" name="Picture 2" descr="Screen Shot 2016-01-24 at 20.09.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12" y="3746472"/>
              <a:ext cx="5134520" cy="284585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156100" y="233461"/>
            <a:ext cx="135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Nemandi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B+.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Inngangur og forsaga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114800"/>
          </a:xfrm>
        </p:spPr>
        <p:txBody>
          <a:bodyPr/>
          <a:lstStyle/>
          <a:p>
            <a:r>
              <a:rPr lang="is-IS" sz="2400" dirty="0" smtClean="0"/>
              <a:t>Í aðalnámskrá er kveðið á um nýjan matskvarða þar sem gefa á einkunnir í bókstöfunum A, B+, B, C+, C og D.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 smtClean="0"/>
              <a:t>Meginrök fyrir nýjum kvarða eru að með nýrri aðalnámskrá kemur aukin áhersla á hæfnihugsun.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 smtClean="0"/>
              <a:t>Samráðshópur.</a:t>
            </a:r>
          </a:p>
          <a:p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9678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Myndband og bæklingur í vinnslu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Fyrirhugað er að birta myndband og bækling á heimasíðu Menntamálastofnunar sem leiðbeiningar við einkunnagjöf. </a:t>
            </a:r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5287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r>
              <a:rPr lang="is-IS" dirty="0" smtClean="0"/>
              <a:t>Þökk fyrir áheyrnina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4504224" cy="42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 hæfnieinkunn?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486600" cy="4179168"/>
          </a:xfrm>
        </p:spPr>
        <p:txBody>
          <a:bodyPr>
            <a:normAutofit fontScale="70000" lnSpcReduction="20000"/>
          </a:bodyPr>
          <a:lstStyle/>
          <a:p>
            <a:r>
              <a:rPr lang="is-IS" dirty="0" smtClean="0"/>
              <a:t>Þessi einkunn er nefnd hæfnieinkunn.</a:t>
            </a:r>
            <a:endParaRPr lang="is-IS" dirty="0"/>
          </a:p>
          <a:p>
            <a:r>
              <a:rPr lang="is-IS" dirty="0" smtClean="0"/>
              <a:t>Hæfnieinkunn byggir </a:t>
            </a:r>
            <a:r>
              <a:rPr lang="is-IS" dirty="0"/>
              <a:t>á hæfniviðmiðum í aðalnámskrá </a:t>
            </a:r>
            <a:r>
              <a:rPr lang="is-IS" dirty="0" smtClean="0"/>
              <a:t>grunnskóla.</a:t>
            </a:r>
            <a:endParaRPr lang="is-IS" dirty="0"/>
          </a:p>
          <a:p>
            <a:r>
              <a:rPr lang="is-IS" dirty="0" smtClean="0"/>
              <a:t>Hæfnieinkunn er mat skólans/ kennarans á hæfni nemandans við útskrift.</a:t>
            </a:r>
          </a:p>
          <a:p>
            <a:r>
              <a:rPr lang="is-IS" dirty="0" smtClean="0"/>
              <a:t>Hæfnieinkunn er þess vegna ekki hægt að reikna út sem meðaltal út úr verkefnum sem nemandinn hefur unnið um veturinn.</a:t>
            </a:r>
            <a:r>
              <a:rPr lang="is-IS" b="1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r>
              <a:rPr lang="is-IS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Námsgögn</a:t>
            </a:r>
            <a:r>
              <a:rPr lang="is-IS" dirty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, kennsluaðferðir og vinnubrögð í </a:t>
            </a:r>
            <a:r>
              <a:rPr lang="is-IS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skólanum, </a:t>
            </a:r>
            <a:r>
              <a:rPr lang="is-IS" dirty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sem og skipulag allt eiga að þjóna </a:t>
            </a:r>
            <a:r>
              <a:rPr lang="is-IS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þeim </a:t>
            </a:r>
            <a:r>
              <a:rPr lang="is-IS" dirty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hæfniviðmiðum sem stefnt er </a:t>
            </a:r>
            <a:r>
              <a:rPr lang="is-IS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að.</a:t>
            </a:r>
          </a:p>
          <a:p>
            <a:r>
              <a:rPr lang="is-IS" b="1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Námsgreinar </a:t>
            </a:r>
            <a:r>
              <a:rPr lang="is-IS" b="1" dirty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eru hjálpartæki til að ná </a:t>
            </a:r>
            <a:r>
              <a:rPr lang="is-IS" b="1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hæfniviðmiðum.</a:t>
            </a:r>
            <a:r>
              <a:rPr lang="is-IS" dirty="0" smtClean="0">
                <a:solidFill>
                  <a:srgbClr val="2F2B20"/>
                </a:solidFill>
                <a:ea typeface="Helvetica" charset="0"/>
                <a:cs typeface="Helvetica" charset="0"/>
                <a:sym typeface="Helvetica" charset="0"/>
              </a:rPr>
              <a:t> </a:t>
            </a:r>
            <a:endParaRPr lang="is-IS" dirty="0">
              <a:solidFill>
                <a:srgbClr val="2F2B20"/>
              </a:solidFill>
              <a:ea typeface="Helvetica" charset="0"/>
              <a:cs typeface="Helvetica" charset="0"/>
              <a:sym typeface="Helvetica" charset="0"/>
            </a:endParaRPr>
          </a:p>
          <a:p>
            <a:endParaRPr lang="is-IS" dirty="0" smtClean="0">
              <a:solidFill>
                <a:srgbClr val="2F2B20"/>
              </a:solidFill>
              <a:ea typeface="Helvetica" charset="0"/>
              <a:cs typeface="Helvetica" charset="0"/>
              <a:sym typeface="Helvetica" charset="0"/>
            </a:endParaRP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40959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Einkunnagjöfin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772400" cy="4114800"/>
          </a:xfrm>
        </p:spPr>
        <p:txBody>
          <a:bodyPr/>
          <a:lstStyle/>
          <a:p>
            <a:r>
              <a:rPr lang="is-IS" sz="2800" dirty="0" smtClean="0"/>
              <a:t>A fá þeir sem sýna framúrskarandi hæfni. </a:t>
            </a:r>
          </a:p>
          <a:p>
            <a:r>
              <a:rPr lang="is-IS" sz="2800" dirty="0"/>
              <a:t>E</a:t>
            </a:r>
            <a:r>
              <a:rPr lang="is-IS" sz="2800" dirty="0" smtClean="0"/>
              <a:t>kki eru sérstök matsviðmið fyrir B+. </a:t>
            </a:r>
          </a:p>
          <a:p>
            <a:r>
              <a:rPr lang="is-IS" sz="2800" dirty="0" smtClean="0"/>
              <a:t>B+ er ekki mitt á milli A og B. Nemandinn hefur náð öllum viðmiðum B og hluta þeirra viðmiða sem eru undir A</a:t>
            </a:r>
            <a:r>
              <a:rPr lang="is-IS" sz="2800" dirty="0"/>
              <a:t>.</a:t>
            </a:r>
            <a:endParaRPr lang="is-IS" sz="2800" dirty="0" smtClean="0"/>
          </a:p>
          <a:p>
            <a:r>
              <a:rPr lang="is-IS" sz="2800" dirty="0" smtClean="0"/>
              <a:t>Nákvæmari skilgreiningar á A,B og C er að finna í aðalnámskrá.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5251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Einkunnagjöfin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772400" cy="4114800"/>
          </a:xfrm>
        </p:spPr>
        <p:txBody>
          <a:bodyPr/>
          <a:lstStyle/>
          <a:p>
            <a:r>
              <a:rPr lang="is-IS" sz="2800" dirty="0" smtClean="0"/>
              <a:t>B lýsir góðri hæfni. </a:t>
            </a:r>
            <a:r>
              <a:rPr lang="is-IS" sz="2800" dirty="0"/>
              <a:t>G</a:t>
            </a:r>
            <a:r>
              <a:rPr lang="is-IS" sz="2800" dirty="0" smtClean="0"/>
              <a:t>era má ráð fyrir að þeir sem ná B hafi náð hæfniviðmiðum námskrár og geti hafið nám í framhaldsskóla á þrepi 2. </a:t>
            </a:r>
          </a:p>
          <a:p>
            <a:r>
              <a:rPr lang="is-IS" sz="2800" dirty="0" smtClean="0"/>
              <a:t>Sennilega munu flestir nemendur fá B þar sem B hæfni spannar breitt svið.</a:t>
            </a:r>
          </a:p>
          <a:p>
            <a:r>
              <a:rPr lang="is-IS" sz="2800" dirty="0" smtClean="0"/>
              <a:t>Sá sem hefur náð öllum matsviðmiða fyrir C og hluta hæfniviðmiða fyrir B getur fengið C+.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17893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Einkunnagjöfin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r>
              <a:rPr lang="is-IS" sz="2800" dirty="0" smtClean="0"/>
              <a:t>C </a:t>
            </a:r>
            <a:r>
              <a:rPr lang="is-IS" sz="2800" dirty="0"/>
              <a:t>l</a:t>
            </a:r>
            <a:r>
              <a:rPr lang="is-IS" sz="2800" dirty="0" smtClean="0"/>
              <a:t>ýsir sæmilegri hæfni. Nemandi nær ekki nema hluta þeirra hæfniviðmiða sem lýst er í B</a:t>
            </a:r>
            <a:r>
              <a:rPr lang="is-IS" sz="2800" dirty="0"/>
              <a:t>.</a:t>
            </a:r>
            <a:endParaRPr lang="is-IS" sz="2800" dirty="0" smtClean="0"/>
          </a:p>
          <a:p>
            <a:r>
              <a:rPr lang="is-IS" sz="2800" dirty="0" smtClean="0"/>
              <a:t>Ekki eru sett sérstök viðmið fyrir D</a:t>
            </a:r>
            <a:r>
              <a:rPr lang="is-IS" sz="2800" dirty="0"/>
              <a:t>.</a:t>
            </a:r>
            <a:r>
              <a:rPr lang="is-IS" sz="2800" dirty="0" smtClean="0"/>
              <a:t> </a:t>
            </a:r>
          </a:p>
          <a:p>
            <a:r>
              <a:rPr lang="is-IS" sz="2800" dirty="0" smtClean="0"/>
              <a:t>D fá þeir nemendur sem ekki ná hæfniviðmiðum sem lýst er í C. Í þeim tilfellum sem gefin er einkunnin D skal skóli lýsa sérstaklega hæfni nemanda. 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5038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Stjörnumerktar * einkunnir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84623"/>
            <a:ext cx="7772400" cy="4114800"/>
          </a:xfrm>
        </p:spPr>
        <p:txBody>
          <a:bodyPr/>
          <a:lstStyle/>
          <a:p>
            <a:r>
              <a:rPr lang="is-IS" sz="2800" dirty="0" smtClean="0"/>
              <a:t>Þeir nemendur sem stunda nám sitt að fullu eða að hluta eftir aðlagaðri námskrá og viðmiðum í samræmi við metnar sérþarfir en ekki samkvæmt hæfni og matsviðmiðum aðalnámsskrár.</a:t>
            </a:r>
          </a:p>
          <a:p>
            <a:r>
              <a:rPr lang="is-IS" sz="2800" dirty="0" smtClean="0"/>
              <a:t>Hafi nemandi fengið stjörnumerkta *einkunn skal það koma fram á vitnisburðarskírteini.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9106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Að finna lokaeinkunn í námsgrein  - kröfur til námsmats á nýjum grunni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899592" y="2204864"/>
            <a:ext cx="7772400" cy="4114800"/>
          </a:xfrm>
        </p:spPr>
        <p:txBody>
          <a:bodyPr>
            <a:normAutofit/>
          </a:bodyPr>
          <a:lstStyle/>
          <a:p>
            <a:r>
              <a:rPr lang="is-IS" sz="2800" dirty="0" smtClean="0"/>
              <a:t>Kennarinn/skólinn hefur faglegt frelsi til að fara sína leið samkvæmt aðalnámskrá.</a:t>
            </a:r>
          </a:p>
          <a:p>
            <a:r>
              <a:rPr lang="is-IS" sz="2800" dirty="0" smtClean="0"/>
              <a:t>Meginskilyrðið er að leiðin sé í samræmi við meginhugsun/inntak aðalnámsskrár.</a:t>
            </a:r>
          </a:p>
          <a:p>
            <a:r>
              <a:rPr lang="is-IS" sz="2800" dirty="0" smtClean="0"/>
              <a:t>Hver skóli ákveður vægi einstakra hæfniviðmiða og útfærir sína leið í upphafi.</a:t>
            </a:r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42327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ntamalastofnun">
  <a:themeElements>
    <a:clrScheme name="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mms_theme-</Template>
  <TotalTime>7956</TotalTime>
  <Words>1125</Words>
  <Application>Microsoft Office PowerPoint</Application>
  <PresentationFormat>On-screen Show (4:3)</PresentationFormat>
  <Paragraphs>125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Helvetica</vt:lpstr>
      <vt:lpstr>Times</vt:lpstr>
      <vt:lpstr>menntamalastofnun</vt:lpstr>
      <vt:lpstr>Að gefa lokaeinkunn eftir nýja matskvarðanum </vt:lpstr>
      <vt:lpstr>Efnisyfirlit</vt:lpstr>
      <vt:lpstr>Inngangur og forsaga</vt:lpstr>
      <vt:lpstr>Hvað er hæfnieinkunn?</vt:lpstr>
      <vt:lpstr>Einkunnagjöfin</vt:lpstr>
      <vt:lpstr>Einkunnagjöfin</vt:lpstr>
      <vt:lpstr>Einkunnagjöfin</vt:lpstr>
      <vt:lpstr>Stjörnumerktar * einkunnir</vt:lpstr>
      <vt:lpstr>Að finna lokaeinkunn í námsgrein  - kröfur til námsmats á nýjum grunni</vt:lpstr>
      <vt:lpstr>PowerPoint Presentation</vt:lpstr>
      <vt:lpstr>Að finna lokaeinkunn í námsgrein -   kröfur til námsmats á nýjum grunni</vt:lpstr>
      <vt:lpstr>Á hverju byggir einkunnagjöfin</vt:lpstr>
      <vt:lpstr>Dæmi um einkunnagjöf</vt:lpstr>
      <vt:lpstr>Að gefa lokaeinkunn</vt:lpstr>
      <vt:lpstr>Að gefa lokaeinkunn</vt:lpstr>
      <vt:lpstr>Að gefa lokaeinkunn</vt:lpstr>
      <vt:lpstr>Að gefa lokaeinkunn</vt:lpstr>
      <vt:lpstr>Að gefa einkunn</vt:lpstr>
      <vt:lpstr>Að gefa lokaeinkunn</vt:lpstr>
      <vt:lpstr>Að gefa lokaeinkunn</vt:lpstr>
      <vt:lpstr>Að gefa lokaeinkunn á mörkum</vt:lpstr>
      <vt:lpstr>Að gefa lokaeinkunn á mörkum </vt:lpstr>
      <vt:lpstr>Að gefa lokaeinkunn á mörkum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Myndband og bæklingur í vinnslu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Anna Guðjónsdóttir</dc:creator>
  <cp:lastModifiedBy>Gunnhildur Steinarsdóttir</cp:lastModifiedBy>
  <cp:revision>107</cp:revision>
  <cp:lastPrinted>2016-01-29T12:52:04Z</cp:lastPrinted>
  <dcterms:created xsi:type="dcterms:W3CDTF">2015-11-03T16:25:37Z</dcterms:created>
  <dcterms:modified xsi:type="dcterms:W3CDTF">2016-02-12T09:03:01Z</dcterms:modified>
</cp:coreProperties>
</file>